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75" r:id="rId2"/>
    <p:sldId id="273" r:id="rId3"/>
    <p:sldId id="276" r:id="rId4"/>
    <p:sldId id="277" r:id="rId5"/>
    <p:sldId id="278" r:id="rId6"/>
    <p:sldId id="280" r:id="rId7"/>
    <p:sldId id="327" r:id="rId8"/>
    <p:sldId id="281" r:id="rId9"/>
    <p:sldId id="282" r:id="rId10"/>
    <p:sldId id="339" r:id="rId11"/>
    <p:sldId id="337" r:id="rId12"/>
    <p:sldId id="338" r:id="rId13"/>
    <p:sldId id="307" r:id="rId14"/>
    <p:sldId id="308" r:id="rId15"/>
    <p:sldId id="283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85" r:id="rId24"/>
    <p:sldId id="306" r:id="rId25"/>
    <p:sldId id="305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270" r:id="rId41"/>
    <p:sldId id="340" r:id="rId42"/>
    <p:sldId id="342" r:id="rId43"/>
    <p:sldId id="325" r:id="rId44"/>
    <p:sldId id="341" r:id="rId45"/>
    <p:sldId id="286" r:id="rId46"/>
    <p:sldId id="271" r:id="rId47"/>
    <p:sldId id="309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35" r:id="rId57"/>
    <p:sldId id="291" r:id="rId58"/>
    <p:sldId id="292" r:id="rId59"/>
    <p:sldId id="304" r:id="rId60"/>
    <p:sldId id="268" r:id="rId6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FA2"/>
    <a:srgbClr val="73F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Mörkt format 1 - Dekorfärg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7"/>
    <p:restoredTop sz="95238"/>
  </p:normalViewPr>
  <p:slideViewPr>
    <p:cSldViewPr snapToGrid="0" snapToObjects="1" showGuides="1">
      <p:cViewPr varScale="1">
        <p:scale>
          <a:sx n="94" d="100"/>
          <a:sy n="94" d="100"/>
        </p:scale>
        <p:origin x="6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E521A-D941-CB42-88E0-D006436DD05E}" type="datetimeFigureOut">
              <a:rPr lang="en-GB" smtClean="0"/>
              <a:t>04/03/2019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E39E4-52DD-6243-87AF-1D7BE997E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57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58342573-23F1-2141-BBAA-C6FADCFAB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3EEF5E-2C9B-4641-92D2-6D1146B2F16F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F18F337-E190-564B-9213-3CAA52581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7237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0CD2308-A3AA-8C4B-B3DE-46CD750A7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3236913"/>
            <a:ext cx="7805737" cy="18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7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A73B72C7-EA56-AA4A-8362-7A93E61ED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3855" y="1522858"/>
            <a:ext cx="4967636" cy="6397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3854" y="2430010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6853855" y="2313232"/>
            <a:ext cx="51460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E67EF931-F7AE-D74F-A8D9-A4EA6F2817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83E5120-24CF-A14B-98A7-366CC1633E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040" y="16324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2D78C7CB-CA77-8A4E-82CA-6D0A9A6292C0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Headline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371587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space is </a:t>
            </a:r>
            <a:r>
              <a:rPr lang="sv-SE" dirty="0" err="1"/>
              <a:t>needed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584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68F70AB-84FE-7C4C-A7B1-B32E7A2D6CB6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space is </a:t>
            </a:r>
            <a:r>
              <a:rPr lang="sv-SE" dirty="0" err="1"/>
              <a:t>needed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1491697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r even mo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3"/>
            <a:ext cx="10440000" cy="1071087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sv-SE" dirty="0"/>
              <a:t>For </a:t>
            </a:r>
            <a:r>
              <a:rPr lang="sv-SE" dirty="0" err="1"/>
              <a:t>even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space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60000"/>
            <a:ext cx="10440000" cy="5409088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42609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r even more spac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9BF35AAD-FA82-DD4D-920C-13DB013465F0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For </a:t>
            </a:r>
            <a:r>
              <a:rPr lang="sv-SE" dirty="0" err="1"/>
              <a:t>even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space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9"/>
            <a:ext cx="10440000" cy="5409087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1498279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E046CE9-72AE-E244-87D3-B62AED9EB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7640" y="4695972"/>
            <a:ext cx="5444359" cy="1389681"/>
          </a:xfrm>
          <a:solidFill>
            <a:schemeClr val="bg1"/>
          </a:solidFill>
        </p:spPr>
        <p:txBody>
          <a:bodyPr wrap="square" lIns="540000" tIns="432000" rIns="360000" bIns="54000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402651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smal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E046CE9-72AE-E244-87D3-B62AED9EB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3" y="4695972"/>
            <a:ext cx="4116386" cy="1389681"/>
          </a:xfrm>
          <a:solidFill>
            <a:schemeClr val="bg1"/>
          </a:solidFill>
        </p:spPr>
        <p:txBody>
          <a:bodyPr wrap="square" lIns="540000" tIns="432000" rIns="360000" bIns="54000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25206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9541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B18F435-46A9-C944-B240-4AB68E50B421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9283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6" name="Platshållare för bild 3">
            <a:extLst>
              <a:ext uri="{FF2B5EF4-FFF2-40B4-BE49-F238E27FC236}">
                <a16:creationId xmlns:a16="http://schemas.microsoft.com/office/drawing/2014/main" id="{04D25F2B-1A76-3943-8341-1E952FF295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6388" y="3428997"/>
            <a:ext cx="3959224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210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B9FAF899-14FA-F046-96DB-82762ED4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" name="Platshållare för text 5">
            <a:extLst>
              <a:ext uri="{FF2B5EF4-FFF2-40B4-BE49-F238E27FC236}">
                <a16:creationId xmlns:a16="http://schemas.microsoft.com/office/drawing/2014/main" id="{5BBB7449-938C-6A43-9399-7732AEF0CA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4312" y="1770288"/>
            <a:ext cx="6145601" cy="147732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slide</a:t>
            </a:r>
            <a:r>
              <a:rPr lang="sv-SE" dirty="0"/>
              <a:t> for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titles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E0901FA8-8865-8D44-9366-91F895494B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18" y="3531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C83528AA-43AE-E741-8458-7453693CEC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16388" y="4168939"/>
            <a:ext cx="3959225" cy="1387559"/>
          </a:xfrm>
        </p:spPr>
        <p:txBody>
          <a:bodyPr lIns="468000" rIns="432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template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text </a:t>
            </a:r>
            <a:r>
              <a:rPr lang="sv-SE" dirty="0" err="1"/>
              <a:t>with</a:t>
            </a:r>
            <a:r>
              <a:rPr lang="sv-SE" dirty="0"/>
              <a:t> a collage</a:t>
            </a:r>
          </a:p>
        </p:txBody>
      </p:sp>
    </p:spTree>
    <p:extLst>
      <p:ext uri="{BB962C8B-B14F-4D97-AF65-F5344CB8AC3E}">
        <p14:creationId xmlns:p14="http://schemas.microsoft.com/office/powerpoint/2010/main" val="257808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C83528AA-43AE-E741-8458-7453693CEC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16388" y="4168939"/>
            <a:ext cx="3959225" cy="1387559"/>
          </a:xfrm>
        </p:spPr>
        <p:txBody>
          <a:bodyPr lIns="468000" rIns="432000" anchor="ctr" anchorCtr="0">
            <a:spAutoFit/>
          </a:bodyPr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template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text </a:t>
            </a:r>
            <a:r>
              <a:rPr lang="sv-SE" dirty="0" err="1"/>
              <a:t>with</a:t>
            </a:r>
            <a:r>
              <a:rPr lang="sv-SE" dirty="0"/>
              <a:t> a collage</a:t>
            </a:r>
          </a:p>
        </p:txBody>
      </p:sp>
    </p:spTree>
    <p:extLst>
      <p:ext uri="{BB962C8B-B14F-4D97-AF65-F5344CB8AC3E}">
        <p14:creationId xmlns:p14="http://schemas.microsoft.com/office/powerpoint/2010/main" val="2925679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1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C2D49690-CB75-264D-B6CD-F57BA40AF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537" y="1556180"/>
            <a:ext cx="1978925" cy="2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9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A5A8-833F-4CC8-98E0-F6B4F5089D62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432FE-9CA2-4B03-A446-0A4F1620A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1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76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A73B72C7-EA56-AA4A-8362-7A93E61ED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2277" y="1522858"/>
            <a:ext cx="4967636" cy="6397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30010"/>
            <a:ext cx="4967637" cy="349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13232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2">
            <a:extLst>
              <a:ext uri="{FF2B5EF4-FFF2-40B4-BE49-F238E27FC236}">
                <a16:creationId xmlns:a16="http://schemas.microsoft.com/office/drawing/2014/main" id="{5EA01DBB-6763-8B49-8D7A-51A30C118D29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D2264125-DB73-934F-8211-817C48BDAD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18" y="3531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CA68FF1B-1C06-CA49-B707-224374E3E5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14" name="Rektangel 2">
            <a:extLst>
              <a:ext uri="{FF2B5EF4-FFF2-40B4-BE49-F238E27FC236}">
                <a16:creationId xmlns:a16="http://schemas.microsoft.com/office/drawing/2014/main" id="{6E5E56F6-6C7B-2245-B979-DB25CD85D916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tshållare för text 5">
            <a:extLst>
              <a:ext uri="{FF2B5EF4-FFF2-40B4-BE49-F238E27FC236}">
                <a16:creationId xmlns:a16="http://schemas.microsoft.com/office/drawing/2014/main" id="{5BBB7449-938C-6A43-9399-7732AEF0CA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4312" y="1770288"/>
            <a:ext cx="6145601" cy="147732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slide</a:t>
            </a:r>
            <a:r>
              <a:rPr lang="sv-SE" dirty="0"/>
              <a:t> for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titles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E0901FA8-8865-8D44-9366-91F895494B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18" y="3531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45B8D96-1020-8140-88A6-E5094E8550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A73B72C7-EA56-AA4A-8362-7A93E61ED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2277" y="1522858"/>
            <a:ext cx="4967636" cy="6397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30010"/>
            <a:ext cx="4967637" cy="349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13232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D2264125-DB73-934F-8211-817C48BDAD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18" y="3531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FA4C043A-350B-C847-BAB1-F6399A0AF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 err="1"/>
              <a:t>Subtitle</a:t>
            </a:r>
            <a:r>
              <a:rPr lang="sv-SE" dirty="0"/>
              <a:t>, </a:t>
            </a:r>
            <a:r>
              <a:rPr lang="sv-SE" dirty="0" err="1"/>
              <a:t>name</a:t>
            </a:r>
            <a:r>
              <a:rPr lang="sv-SE" dirty="0"/>
              <a:t>, institution, </a:t>
            </a:r>
            <a:r>
              <a:rPr lang="sv-SE" dirty="0" err="1"/>
              <a:t>year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tshållare för text 5">
            <a:extLst>
              <a:ext uri="{FF2B5EF4-FFF2-40B4-BE49-F238E27FC236}">
                <a16:creationId xmlns:a16="http://schemas.microsoft.com/office/drawing/2014/main" id="{5BBB7449-938C-6A43-9399-7732AEF0CA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4312" y="1770288"/>
            <a:ext cx="6145601" cy="147732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0" i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slide</a:t>
            </a:r>
            <a:r>
              <a:rPr lang="sv-SE" dirty="0"/>
              <a:t> for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titles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E0901FA8-8865-8D44-9366-91F895494B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18" y="353138"/>
            <a:ext cx="743917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5320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F7FFECAB-E5AC-4A4C-A95F-80726D1FE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dirty="0"/>
              <a:t>Drag and </a:t>
            </a:r>
            <a:r>
              <a:rPr lang="sv-SE" dirty="0" err="1"/>
              <a:t>drop</a:t>
            </a:r>
            <a:r>
              <a:rPr lang="sv-SE" dirty="0"/>
              <a:t> an image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 </a:t>
            </a:r>
            <a:r>
              <a:rPr lang="sv-SE" dirty="0" err="1"/>
              <a:t>background</a:t>
            </a:r>
            <a:r>
              <a:rPr lang="sv-SE" dirty="0"/>
              <a:t>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3EBAFC8-420B-8142-8D25-7580E64C27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99247"/>
            <a:ext cx="9144000" cy="2948353"/>
          </a:xfrm>
          <a:effectLst>
            <a:outerShdw blurRad="101600" algn="ctr" rotWithShape="0">
              <a:prstClr val="black">
                <a:alpha val="67000"/>
              </a:prstClr>
            </a:outerShdw>
          </a:effectLst>
        </p:spPr>
        <p:txBody>
          <a:bodyPr bIns="0" anchor="b">
            <a:noAutofit/>
          </a:bodyPr>
          <a:lstStyle>
            <a:lvl1pPr algn="ctr">
              <a:defRPr sz="9600" cap="all" spc="100" baseline="0">
                <a:solidFill>
                  <a:schemeClr val="bg1"/>
                </a:solidFill>
              </a:defRPr>
            </a:lvl1pPr>
          </a:lstStyle>
          <a:p>
            <a:r>
              <a:rPr lang="sv-SE" dirty="0" err="1"/>
              <a:t>Add</a:t>
            </a:r>
            <a:r>
              <a:rPr lang="sv-SE" dirty="0"/>
              <a:t> a </a:t>
            </a:r>
            <a:br>
              <a:rPr lang="sv-SE" dirty="0"/>
            </a:br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E46E1A1-AC7E-9041-B630-B7BC5AB5BB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80000"/>
            <a:ext cx="9144000" cy="1534886"/>
          </a:xfrm>
          <a:effectLst>
            <a:outerShdw blurRad="76200" algn="ctr" rotWithShape="0">
              <a:prstClr val="black">
                <a:alpha val="67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24383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sv-SE" dirty="0" err="1"/>
              <a:t>Headline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5</a:t>
            </a:r>
          </a:p>
          <a:p>
            <a:pPr lvl="5"/>
            <a:r>
              <a:rPr lang="sv-SE" dirty="0"/>
              <a:t>Text </a:t>
            </a:r>
            <a:r>
              <a:rPr lang="sv-SE" dirty="0" err="1"/>
              <a:t>level</a:t>
            </a:r>
            <a:r>
              <a:rPr lang="sv-SE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7636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9A7386-F759-0E42-A82F-00906141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</p:spPr>
        <p:txBody>
          <a:bodyPr vert="horz" lIns="0" tIns="0" rIns="0" bIns="288000" rtlCol="0" anchor="b" anchorCtr="0">
            <a:normAutofit/>
          </a:bodyPr>
          <a:lstStyle/>
          <a:p>
            <a:r>
              <a:rPr lang="sv-SE" dirty="0"/>
              <a:t>Klicka här för att ändra mall </a:t>
            </a:r>
            <a:br>
              <a:rPr lang="sv-SE" dirty="0"/>
            </a:br>
            <a:r>
              <a:rPr lang="sv-SE" dirty="0"/>
              <a:t>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065C12-314E-C844-B105-FA43CA3D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</p:spTree>
    <p:extLst>
      <p:ext uri="{BB962C8B-B14F-4D97-AF65-F5344CB8AC3E}">
        <p14:creationId xmlns:p14="http://schemas.microsoft.com/office/powerpoint/2010/main" val="31512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70" r:id="rId4"/>
    <p:sldLayoutId id="2147483673" r:id="rId5"/>
    <p:sldLayoutId id="2147483672" r:id="rId6"/>
    <p:sldLayoutId id="2147483655" r:id="rId7"/>
    <p:sldLayoutId id="2147483649" r:id="rId8"/>
    <p:sldLayoutId id="2147483650" r:id="rId9"/>
    <p:sldLayoutId id="2147483674" r:id="rId10"/>
    <p:sldLayoutId id="2147483667" r:id="rId11"/>
    <p:sldLayoutId id="2147483675" r:id="rId12"/>
    <p:sldLayoutId id="2147483678" r:id="rId13"/>
    <p:sldLayoutId id="2147483679" r:id="rId14"/>
    <p:sldLayoutId id="2147483657" r:id="rId15"/>
    <p:sldLayoutId id="2147483658" r:id="rId16"/>
    <p:sldLayoutId id="2147483651" r:id="rId17"/>
    <p:sldLayoutId id="2147483676" r:id="rId18"/>
    <p:sldLayoutId id="2147483659" r:id="rId19"/>
    <p:sldLayoutId id="2147483660" r:id="rId20"/>
    <p:sldLayoutId id="2147483677" r:id="rId21"/>
    <p:sldLayoutId id="2147483661" r:id="rId22"/>
    <p:sldLayoutId id="2147483668" r:id="rId23"/>
    <p:sldLayoutId id="2147483680" r:id="rId24"/>
    <p:sldLayoutId id="214748368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"/>
        <a:buChar char="-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"/>
        <a:buChar char="-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2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"/>
        <a:buChar char="-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"/>
        <a:buChar char="-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"/>
        <a:buChar char="-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21" userDrawn="1">
          <p15:clr>
            <a:srgbClr val="F26B43"/>
          </p15:clr>
        </p15:guide>
        <p15:guide id="4" pos="7559" userDrawn="1">
          <p15:clr>
            <a:srgbClr val="F26B43"/>
          </p15:clr>
        </p15:guide>
        <p15:guide id="5" pos="2593" userDrawn="1">
          <p15:clr>
            <a:srgbClr val="F26B43"/>
          </p15:clr>
        </p15:guide>
        <p15:guide id="6" pos="5087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.oxfordjournals.org/content/early/2012/10/25/bioinformatics.bts635.full.pdf+html" TargetMode="Externa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sembl.org/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anuals.bioinformatics.ucr.edu/home/ht-seq" TargetMode="External"/><Relationship Id="rId2" Type="http://schemas.openxmlformats.org/officeDocument/2006/relationships/hyperlink" Target="http://seqanswers.com/forums/showthread.php?t=43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www.bioconductor.org/help/workflows/high-throughput-sequencing" TargetMode="External"/><Relationship Id="rId4" Type="http://schemas.openxmlformats.org/officeDocument/2006/relationships/hyperlink" Target="http://www.rna-seqblog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github.io/hts-specs/SAMv1.pdf" TargetMode="External"/><Relationship Id="rId2" Type="http://schemas.openxmlformats.org/officeDocument/2006/relationships/hyperlink" Target="https://www.youtube.com/watch?v=PMIF6zUeKko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www.nature.com/nprot/journal/v7/n3/full/nprot.2012.016.html" TargetMode="External"/><Relationship Id="rId4" Type="http://schemas.openxmlformats.org/officeDocument/2006/relationships/hyperlink" Target="http://www.nature.com/nprot/journal/v8/n9/full/nprot.2013.099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E3D6D2-95FB-2E4E-96E3-EBA78B649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Bioinformatics core facility, stem therapy, 2019-03-04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CF76E-CCBF-0E4B-A620-E5CBFB3C4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4312" y="1770288"/>
            <a:ext cx="6145601" cy="1477328"/>
          </a:xfrm>
        </p:spPr>
        <p:txBody>
          <a:bodyPr/>
          <a:lstStyle/>
          <a:p>
            <a:r>
              <a:rPr lang="en-GB" dirty="0"/>
              <a:t>Bulk RNA sequencing analysis workshop</a:t>
            </a:r>
          </a:p>
        </p:txBody>
      </p:sp>
    </p:spTree>
    <p:extLst>
      <p:ext uri="{BB962C8B-B14F-4D97-AF65-F5344CB8AC3E}">
        <p14:creationId xmlns:p14="http://schemas.microsoft.com/office/powerpoint/2010/main" val="339309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3813-85AF-F147-9076-C4A233C3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depth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AEF6A-3C1E-6247-9EA0-4539E241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913" y="1367631"/>
            <a:ext cx="85598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74C-194C-E74C-B7B0-DEDCC934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Amount of sequence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98CFA1-1030-9740-B135-CD39B8203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00" y="1260474"/>
            <a:ext cx="8771741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2C87-D204-754A-ADF5-83614CB0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and read depth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13E6E-A95D-E348-9A71-986B0683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0" y="1260000"/>
            <a:ext cx="8788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>
            <a:extLst>
              <a:ext uri="{FF2B5EF4-FFF2-40B4-BE49-F238E27FC236}">
                <a16:creationId xmlns:a16="http://schemas.microsoft.com/office/drawing/2014/main" id="{9C212DFB-5749-C341-824D-F13262CB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58" y="229370"/>
            <a:ext cx="8820000" cy="91363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Library construction</a:t>
            </a:r>
          </a:p>
        </p:txBody>
      </p:sp>
      <p:sp>
        <p:nvSpPr>
          <p:cNvPr id="23555" name="Content Placeholder 3">
            <a:extLst>
              <a:ext uri="{FF2B5EF4-FFF2-40B4-BE49-F238E27FC236}">
                <a16:creationId xmlns:a16="http://schemas.microsoft.com/office/drawing/2014/main" id="{934EFDDB-6541-9745-B52E-6D66E8A9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18559"/>
            <a:ext cx="9853542" cy="517615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Unlike small RNAs (microRNAs (miRNAs), Piwi-interacting RNAs (</a:t>
            </a:r>
            <a:r>
              <a:rPr lang="en-US" altLang="en-US" dirty="0" err="1">
                <a:ea typeface="ＭＳ Ｐゴシック" panose="020B0600070205080204" pitchFamily="34" charset="-128"/>
              </a:rPr>
              <a:t>piRNAs</a:t>
            </a:r>
            <a:r>
              <a:rPr lang="en-US" altLang="en-US" dirty="0">
                <a:ea typeface="ＭＳ Ｐゴシック" panose="020B0600070205080204" pitchFamily="34" charset="-128"/>
              </a:rPr>
              <a:t>), short interfering RNAs (siRNAs) and many others), which can be directly sequenced after adaptor ligation, larger RNA molecules must be fragmented into smaller pieces (200–500 </a:t>
            </a:r>
            <a:r>
              <a:rPr lang="en-US" altLang="en-US" dirty="0" err="1">
                <a:ea typeface="ＭＳ Ｐゴシック" panose="020B0600070205080204" pitchFamily="34" charset="-128"/>
              </a:rPr>
              <a:t>bp</a:t>
            </a:r>
            <a:r>
              <a:rPr lang="en-US" altLang="en-US" dirty="0">
                <a:ea typeface="ＭＳ Ｐゴシック" panose="020B0600070205080204" pitchFamily="34" charset="-128"/>
              </a:rPr>
              <a:t>) to be compatible with most deep-sequencing technologies. 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Common fragmentation methods include RNA fragmentation (RNA hydrolysis or nebulization) and cDNA fragmentation (DNase I treatment or sonication). 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Each of these methods creates a different bias in the outcome.</a:t>
            </a:r>
          </a:p>
        </p:txBody>
      </p:sp>
    </p:spTree>
    <p:extLst>
      <p:ext uri="{BB962C8B-B14F-4D97-AF65-F5344CB8AC3E}">
        <p14:creationId xmlns:p14="http://schemas.microsoft.com/office/powerpoint/2010/main" val="293602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616FFA8-9455-824C-A46A-A3FAE628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000" y="0"/>
            <a:ext cx="8820000" cy="1011601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Library construction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ABF0A22F-F763-5640-89BA-8B8B06170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71600"/>
            <a:ext cx="11462656" cy="5274129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PCR artefacts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Many shorts reads that are identical to each other can be obtained from cDNA libraries that have been amplified. These could be a genuine reflection of abundant RNA species, or they could be PCR artefacts.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Use replicates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Whether or not to prepare strand-specific libraries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Strand-specific libraries are valuable for transcriptome annotation, especially for regions with overlapping transcription from opposite direction</a:t>
            </a:r>
          </a:p>
          <a:p>
            <a:pPr marL="180000" lvl="1" indent="0" eaLnBrk="1" hangingPunct="1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703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F33C-2BCD-1246-A162-B315B53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NextSeq500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78627415-C543-5F4C-938B-AB9A83261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58" y="1002837"/>
            <a:ext cx="3810000" cy="3810000"/>
          </a:xfrm>
          <a:prstGeom prst="rect">
            <a:avLst/>
          </a:prstGeom>
        </p:spPr>
      </p:pic>
      <p:pic>
        <p:nvPicPr>
          <p:cNvPr id="5" name="Bildobjekt 3">
            <a:extLst>
              <a:ext uri="{FF2B5EF4-FFF2-40B4-BE49-F238E27FC236}">
                <a16:creationId xmlns:a16="http://schemas.microsoft.com/office/drawing/2014/main" id="{B39E90C8-C4EA-484B-B534-814461E0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58" y="1222783"/>
            <a:ext cx="5221892" cy="3370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079C7-87AD-6B42-BDDC-21A3CA270612}"/>
              </a:ext>
            </a:extLst>
          </p:cNvPr>
          <p:cNvSpPr/>
          <p:nvPr/>
        </p:nvSpPr>
        <p:spPr>
          <a:xfrm>
            <a:off x="3678895" y="5626760"/>
            <a:ext cx="4834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youtu.be</a:t>
            </a:r>
            <a:r>
              <a:rPr lang="sv-SE" sz="2800" dirty="0"/>
              <a:t>/9YxExTSwgPM</a:t>
            </a:r>
          </a:p>
        </p:txBody>
      </p:sp>
    </p:spTree>
    <p:extLst>
      <p:ext uri="{BB962C8B-B14F-4D97-AF65-F5344CB8AC3E}">
        <p14:creationId xmlns:p14="http://schemas.microsoft.com/office/powerpoint/2010/main" val="238791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104" y="-48126"/>
            <a:ext cx="9323696" cy="1143000"/>
          </a:xfrm>
        </p:spPr>
        <p:txBody>
          <a:bodyPr>
            <a:noAutofit/>
          </a:bodyPr>
          <a:lstStyle/>
          <a:p>
            <a:r>
              <a:rPr lang="en-US" dirty="0"/>
              <a:t>From reads to differential expression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31944" y="990600"/>
            <a:ext cx="2095500" cy="5334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Raw Sequence 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odoni MT" pitchFamily="18" charset="0"/>
              </a:rPr>
              <a:t>FASTQ Files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0480" y="2057400"/>
            <a:ext cx="19050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Unspliced Mapping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odoni MT" pitchFamily="18" charset="0"/>
              </a:rPr>
              <a:t>BWA, Bowtie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924801" y="2590800"/>
            <a:ext cx="1536433" cy="5334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Mapped Reads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odoni MT" pitchFamily="18" charset="0"/>
              </a:rPr>
              <a:t>SAM/BAM Files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62201" y="2743200"/>
            <a:ext cx="2526933" cy="5334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Expression Quantification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76600" y="4267200"/>
            <a:ext cx="19812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Bodoni MT" pitchFamily="18" charset="0"/>
              </a:rPr>
              <a:t>DEseq</a:t>
            </a:r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Bodoni MT" pitchFamily="18" charset="0"/>
              </a:rPr>
              <a:t>edgeR</a:t>
            </a:r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, etc 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95265" y="4865424"/>
            <a:ext cx="2526933" cy="5334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Functional Interpretation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21" name="Flowchart: Terminator 20"/>
          <p:cNvSpPr/>
          <p:nvPr/>
        </p:nvSpPr>
        <p:spPr>
          <a:xfrm>
            <a:off x="7239001" y="971265"/>
            <a:ext cx="1447445" cy="553453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QC by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FastQC/R </a:t>
            </a:r>
          </a:p>
        </p:txBody>
      </p:sp>
      <p:sp>
        <p:nvSpPr>
          <p:cNvPr id="23" name="Flowchart: Terminator 22"/>
          <p:cNvSpPr/>
          <p:nvPr/>
        </p:nvSpPr>
        <p:spPr>
          <a:xfrm>
            <a:off x="8008960" y="3456296"/>
            <a:ext cx="1444752" cy="557784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QC by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RNA-</a:t>
            </a:r>
            <a:r>
              <a:rPr lang="en-US" sz="1600" dirty="0" err="1">
                <a:solidFill>
                  <a:schemeClr val="tx1"/>
                </a:solidFill>
                <a:latin typeface="Bodoni MT" pitchFamily="18" charset="0"/>
              </a:rPr>
              <a:t>SeQC</a:t>
            </a:r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 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5181600" y="2743200"/>
            <a:ext cx="304800" cy="304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5202936" y="1612392"/>
            <a:ext cx="283464" cy="2926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36136" y="3850944"/>
            <a:ext cx="283464" cy="2926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6629400" y="3858904"/>
            <a:ext cx="283464" cy="2926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6512240" y="1119619"/>
            <a:ext cx="498161" cy="275363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6"/>
          <p:cNvSpPr/>
          <p:nvPr/>
        </p:nvSpPr>
        <p:spPr>
          <a:xfrm>
            <a:off x="5689977" y="2057400"/>
            <a:ext cx="1536433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Spliced mapping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  <a:latin typeface="Bodoni MT" pitchFamily="18" charset="0"/>
              </a:rPr>
              <a:t>TopHat</a:t>
            </a:r>
            <a:r>
              <a:rPr lang="en-US" sz="1200" dirty="0">
                <a:solidFill>
                  <a:schemeClr val="tx1"/>
                </a:solidFill>
                <a:latin typeface="Bodoni MT" pitchFamily="18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Bodoni MT" pitchFamily="18" charset="0"/>
              </a:rPr>
              <a:t>MapSplice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743200" y="1981200"/>
            <a:ext cx="5029200" cy="6858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819400" y="3124200"/>
            <a:ext cx="5029200" cy="6858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ounded Rectangle 10"/>
          <p:cNvSpPr/>
          <p:nvPr/>
        </p:nvSpPr>
        <p:spPr>
          <a:xfrm>
            <a:off x="2197468" y="1524000"/>
            <a:ext cx="2526933" cy="5334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Reads Mapping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25" name="Rounded Rectangle 6"/>
          <p:cNvSpPr/>
          <p:nvPr/>
        </p:nvSpPr>
        <p:spPr>
          <a:xfrm>
            <a:off x="3276600" y="3200400"/>
            <a:ext cx="20574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Summarize read counts</a:t>
            </a:r>
          </a:p>
        </p:txBody>
      </p:sp>
      <p:sp>
        <p:nvSpPr>
          <p:cNvPr id="26" name="Rounded Rectangle 6"/>
          <p:cNvSpPr/>
          <p:nvPr/>
        </p:nvSpPr>
        <p:spPr>
          <a:xfrm>
            <a:off x="5638800" y="3200400"/>
            <a:ext cx="19050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FPKM/RPKM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odoni MT" pitchFamily="18" charset="0"/>
              </a:rPr>
              <a:t>Cufflinks</a:t>
            </a:r>
          </a:p>
        </p:txBody>
      </p:sp>
      <p:sp>
        <p:nvSpPr>
          <p:cNvPr id="27" name="Rounded Rectangle 14"/>
          <p:cNvSpPr/>
          <p:nvPr/>
        </p:nvSpPr>
        <p:spPr>
          <a:xfrm>
            <a:off x="5638801" y="4259240"/>
            <a:ext cx="1818777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Bodoni MT" pitchFamily="18" charset="0"/>
              </a:rPr>
              <a:t>Cuffdiff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815984" y="4191000"/>
            <a:ext cx="5029200" cy="6858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ounded Rectangle 10"/>
          <p:cNvSpPr/>
          <p:nvPr/>
        </p:nvSpPr>
        <p:spPr>
          <a:xfrm>
            <a:off x="2438400" y="3810000"/>
            <a:ext cx="1295400" cy="533400"/>
          </a:xfrm>
          <a:prstGeom prst="round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DE testing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35" name="Down Arrow 31"/>
          <p:cNvSpPr/>
          <p:nvPr/>
        </p:nvSpPr>
        <p:spPr>
          <a:xfrm>
            <a:off x="5257800" y="4953000"/>
            <a:ext cx="283464" cy="2926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圆角矩形 35"/>
          <p:cNvSpPr/>
          <p:nvPr/>
        </p:nvSpPr>
        <p:spPr>
          <a:xfrm>
            <a:off x="2819400" y="5257800"/>
            <a:ext cx="5029200" cy="6858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ounded Rectangle 14"/>
          <p:cNvSpPr/>
          <p:nvPr/>
        </p:nvSpPr>
        <p:spPr>
          <a:xfrm>
            <a:off x="3040040" y="5334000"/>
            <a:ext cx="14478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Function enrichment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38" name="Rounded Rectangle 14"/>
          <p:cNvSpPr/>
          <p:nvPr/>
        </p:nvSpPr>
        <p:spPr>
          <a:xfrm>
            <a:off x="4648200" y="5334000"/>
            <a:ext cx="14478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Infer networks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41" name="Rounded Rectangle 14"/>
          <p:cNvSpPr/>
          <p:nvPr/>
        </p:nvSpPr>
        <p:spPr>
          <a:xfrm>
            <a:off x="6248400" y="5334000"/>
            <a:ext cx="1447800" cy="533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Integrate with other data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47" name="Down Arrow 31"/>
          <p:cNvSpPr/>
          <p:nvPr/>
        </p:nvSpPr>
        <p:spPr>
          <a:xfrm>
            <a:off x="5257800" y="5943600"/>
            <a:ext cx="283464" cy="2926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7"/>
          <p:cNvSpPr/>
          <p:nvPr/>
        </p:nvSpPr>
        <p:spPr>
          <a:xfrm>
            <a:off x="2936544" y="6295032"/>
            <a:ext cx="4876800" cy="3810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Bodoni MT" pitchFamily="18" charset="0"/>
              </a:rPr>
              <a:t>Biological Insights &amp; hypothesis</a:t>
            </a:r>
            <a:endParaRPr lang="zh-CN" altLang="en-US" sz="1600" dirty="0">
              <a:solidFill>
                <a:schemeClr val="tx1"/>
              </a:solidFill>
              <a:latin typeface="Bodoni MT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8588992" y="3186752"/>
            <a:ext cx="304800" cy="228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8"/>
          <p:cNvSpPr/>
          <p:nvPr/>
        </p:nvSpPr>
        <p:spPr>
          <a:xfrm>
            <a:off x="8006689" y="4661848"/>
            <a:ext cx="1536433" cy="53340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doni MT" pitchFamily="18" charset="0"/>
              </a:rPr>
              <a:t>List of DE</a:t>
            </a:r>
            <a:endParaRPr lang="en-US" sz="1200" dirty="0">
              <a:solidFill>
                <a:schemeClr val="tx1"/>
              </a:solidFill>
              <a:latin typeface="Bodoni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8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953" y="662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FASTQ files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88" y="2209800"/>
            <a:ext cx="852458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99060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  <a:latin typeface="+mj-lt"/>
                <a:ea typeface="Courier New"/>
                <a:cs typeface="Courier New"/>
                <a:sym typeface="Courier New"/>
              </a:rPr>
              <a:t>Line1:</a:t>
            </a:r>
            <a:r>
              <a:rPr lang="en" dirty="0">
                <a:latin typeface="+mj-lt"/>
                <a:ea typeface="Courier New"/>
                <a:cs typeface="Courier New"/>
                <a:sym typeface="Courier New"/>
              </a:rPr>
              <a:t> Sequence identifier</a:t>
            </a:r>
          </a:p>
          <a:p>
            <a:pPr lvl="0"/>
            <a:r>
              <a:rPr lang="en" dirty="0">
                <a:solidFill>
                  <a:srgbClr val="FF0000"/>
                </a:solidFill>
                <a:latin typeface="+mj-lt"/>
                <a:ea typeface="Courier New"/>
                <a:cs typeface="Courier New"/>
                <a:sym typeface="Courier New"/>
              </a:rPr>
              <a:t>Line2:</a:t>
            </a:r>
            <a:r>
              <a:rPr lang="en" dirty="0">
                <a:latin typeface="+mj-lt"/>
                <a:ea typeface="Courier New"/>
                <a:cs typeface="Courier New"/>
                <a:sym typeface="Courier New"/>
              </a:rPr>
              <a:t> Raw sequence  </a:t>
            </a:r>
          </a:p>
          <a:p>
            <a:pPr lvl="0"/>
            <a:r>
              <a:rPr lang="en" dirty="0">
                <a:solidFill>
                  <a:srgbClr val="FF0000"/>
                </a:solidFill>
                <a:latin typeface="+mj-lt"/>
                <a:ea typeface="Courier New"/>
                <a:cs typeface="Courier New"/>
                <a:sym typeface="Courier New"/>
              </a:rPr>
              <a:t>Line3:  </a:t>
            </a:r>
            <a:r>
              <a:rPr lang="en" dirty="0">
                <a:latin typeface="+mj-lt"/>
                <a:ea typeface="Courier New"/>
                <a:cs typeface="Courier New"/>
                <a:sym typeface="Courier New"/>
              </a:rPr>
              <a:t>meaningless</a:t>
            </a:r>
          </a:p>
          <a:p>
            <a:pPr lvl="0"/>
            <a:r>
              <a:rPr lang="en" dirty="0">
                <a:solidFill>
                  <a:srgbClr val="FF0000"/>
                </a:solidFill>
                <a:latin typeface="+mj-lt"/>
                <a:ea typeface="Courier New"/>
                <a:cs typeface="Courier New"/>
                <a:sym typeface="Courier New"/>
              </a:rPr>
              <a:t>Line4:</a:t>
            </a:r>
            <a:r>
              <a:rPr lang="en" dirty="0">
                <a:latin typeface="+mj-lt"/>
                <a:ea typeface="Courier New"/>
                <a:cs typeface="Courier New"/>
                <a:sym typeface="Courier New"/>
              </a:rPr>
              <a:t> quality values for the sequence</a:t>
            </a:r>
          </a:p>
          <a:p>
            <a:pPr lvl="0"/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57432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963834"/>
          </a:xfrm>
        </p:spPr>
        <p:txBody>
          <a:bodyPr>
            <a:normAutofit/>
          </a:bodyPr>
          <a:lstStyle/>
          <a:p>
            <a:r>
              <a:rPr lang="en-US" dirty="0"/>
              <a:t>Sequencing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57" y="1323833"/>
            <a:ext cx="10440537" cy="5363570"/>
          </a:xfrm>
        </p:spPr>
        <p:txBody>
          <a:bodyPr/>
          <a:lstStyle/>
          <a:p>
            <a:pPr lvl="0">
              <a:buNone/>
            </a:pPr>
            <a:r>
              <a:rPr lang="en" sz="3200" b="1" dirty="0">
                <a:solidFill>
                  <a:srgbClr val="FF0000"/>
                </a:solidFill>
              </a:rPr>
              <a:t>Information we need to check </a:t>
            </a:r>
          </a:p>
          <a:p>
            <a:r>
              <a:rPr lang="en" sz="2600" dirty="0"/>
              <a:t>Basic information( total reads, sequence length, etc.)</a:t>
            </a:r>
          </a:p>
          <a:p>
            <a:r>
              <a:rPr lang="en" sz="2600" dirty="0"/>
              <a:t>Per base sequence quality</a:t>
            </a:r>
          </a:p>
          <a:p>
            <a:r>
              <a:rPr lang="en" sz="2600" dirty="0"/>
              <a:t>Overrepresented sequences</a:t>
            </a:r>
          </a:p>
          <a:p>
            <a:r>
              <a:rPr lang="en" sz="2600" dirty="0"/>
              <a:t>GC </a:t>
            </a:r>
            <a:r>
              <a:rPr lang="en-US" sz="2600" dirty="0"/>
              <a:t>c</a:t>
            </a:r>
            <a:r>
              <a:rPr lang="en" sz="2600" dirty="0"/>
              <a:t>ontent</a:t>
            </a:r>
          </a:p>
          <a:p>
            <a:r>
              <a:rPr lang="en" sz="2600" dirty="0"/>
              <a:t>Duplication level</a:t>
            </a:r>
          </a:p>
          <a:p>
            <a:r>
              <a:rPr lang="en-US" sz="2600" dirty="0"/>
              <a:t>E</a:t>
            </a:r>
            <a:r>
              <a:rPr lang="en" sz="2600" dirty="0"/>
              <a:t>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2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874" y="-702327"/>
            <a:ext cx="8820000" cy="1800000"/>
          </a:xfrm>
        </p:spPr>
        <p:txBody>
          <a:bodyPr>
            <a:normAutofit/>
          </a:bodyPr>
          <a:lstStyle/>
          <a:p>
            <a:r>
              <a:rPr lang="en" dirty="0"/>
              <a:t>FastQC</a:t>
            </a:r>
            <a:endParaRPr lang="en-US" dirty="0"/>
          </a:p>
        </p:txBody>
      </p:sp>
      <p:sp>
        <p:nvSpPr>
          <p:cNvPr id="4" name="Shape 97"/>
          <p:cNvSpPr/>
          <p:nvPr/>
        </p:nvSpPr>
        <p:spPr>
          <a:xfrm>
            <a:off x="1276500" y="900752"/>
            <a:ext cx="8820000" cy="539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2095500" y="6290995"/>
            <a:ext cx="6339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http://www.bioinformatics.babraham.ac.uk/projects/fastqc/</a:t>
            </a:r>
          </a:p>
        </p:txBody>
      </p:sp>
    </p:spTree>
    <p:extLst>
      <p:ext uri="{BB962C8B-B14F-4D97-AF65-F5344CB8AC3E}">
        <p14:creationId xmlns:p14="http://schemas.microsoft.com/office/powerpoint/2010/main" val="5698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/>
              <a:t>Introduction</a:t>
            </a:r>
          </a:p>
          <a:p>
            <a:r>
              <a:rPr lang="en-GB" sz="3200" dirty="0"/>
              <a:t>Session 1</a:t>
            </a:r>
          </a:p>
          <a:p>
            <a:pPr lvl="1"/>
            <a:r>
              <a:rPr lang="en-GB" sz="3200" dirty="0"/>
              <a:t>Understanding sequencing libraries</a:t>
            </a:r>
          </a:p>
          <a:p>
            <a:pPr lvl="1"/>
            <a:r>
              <a:rPr lang="en-GB" sz="3200" dirty="0"/>
              <a:t>Raw quality analysis</a:t>
            </a:r>
          </a:p>
          <a:p>
            <a:r>
              <a:rPr lang="en-GB" sz="3200" dirty="0"/>
              <a:t>Session 2</a:t>
            </a:r>
          </a:p>
          <a:p>
            <a:pPr lvl="1"/>
            <a:r>
              <a:rPr lang="en-GB" sz="3200" dirty="0"/>
              <a:t>Alignment &amp; Quantification</a:t>
            </a:r>
          </a:p>
          <a:p>
            <a:r>
              <a:rPr lang="en-GB" sz="3200" dirty="0"/>
              <a:t>Session 3</a:t>
            </a:r>
          </a:p>
          <a:p>
            <a:pPr lvl="1"/>
            <a:r>
              <a:rPr lang="en-GB" sz="3200" dirty="0"/>
              <a:t>Downstream analysis &amp; visualization</a:t>
            </a:r>
          </a:p>
          <a:p>
            <a:r>
              <a:rPr lang="en-GB" sz="3200" dirty="0"/>
              <a:t>Session 4</a:t>
            </a:r>
          </a:p>
          <a:p>
            <a:pPr lvl="1"/>
            <a:r>
              <a:rPr lang="en-GB" sz="3200" dirty="0"/>
              <a:t>Application of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45444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400" y="100692"/>
            <a:ext cx="8820000" cy="1087801"/>
          </a:xfrm>
        </p:spPr>
        <p:txBody>
          <a:bodyPr>
            <a:normAutofit/>
          </a:bodyPr>
          <a:lstStyle/>
          <a:p>
            <a:r>
              <a:rPr lang="en" dirty="0"/>
              <a:t>Per base sequence quality</a:t>
            </a:r>
            <a:endParaRPr lang="en-US" dirty="0"/>
          </a:p>
        </p:txBody>
      </p:sp>
      <p:sp>
        <p:nvSpPr>
          <p:cNvPr id="4" name="Shape 104"/>
          <p:cNvSpPr/>
          <p:nvPr/>
        </p:nvSpPr>
        <p:spPr>
          <a:xfrm>
            <a:off x="1981200" y="2057400"/>
            <a:ext cx="41148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 descr="imagesCAK2IJV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524000"/>
            <a:ext cx="609600" cy="612648"/>
          </a:xfrm>
          <a:prstGeom prst="rect">
            <a:avLst/>
          </a:prstGeom>
        </p:spPr>
      </p:pic>
      <p:pic>
        <p:nvPicPr>
          <p:cNvPr id="8" name="图片 7" descr="imagesCAIFWQ6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1" y="1559256"/>
            <a:ext cx="580445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2209801"/>
            <a:ext cx="4664148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0009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909025"/>
          </a:xfrm>
        </p:spPr>
        <p:txBody>
          <a:bodyPr>
            <a:noAutofit/>
          </a:bodyPr>
          <a:lstStyle/>
          <a:p>
            <a:r>
              <a:rPr lang="en-US" dirty="0"/>
              <a:t>Duplication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2168712"/>
            <a:ext cx="5086094" cy="4492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33600"/>
            <a:ext cx="4659086" cy="4395364"/>
          </a:xfrm>
          <a:prstGeom prst="rect">
            <a:avLst/>
          </a:prstGeom>
        </p:spPr>
      </p:pic>
      <p:pic>
        <p:nvPicPr>
          <p:cNvPr id="6" name="图片 5" descr="imagesCAK2IJV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7961" y="1520952"/>
            <a:ext cx="609600" cy="612648"/>
          </a:xfrm>
          <a:prstGeom prst="rect">
            <a:avLst/>
          </a:prstGeom>
        </p:spPr>
      </p:pic>
      <p:pic>
        <p:nvPicPr>
          <p:cNvPr id="7" name="图片 6" descr="imagesCAIFWQ6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2520" y="1559112"/>
            <a:ext cx="58044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3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128" y="130327"/>
            <a:ext cx="8820000" cy="1063317"/>
          </a:xfrm>
        </p:spPr>
        <p:txBody>
          <a:bodyPr>
            <a:normAutofit/>
          </a:bodyPr>
          <a:lstStyle/>
          <a:p>
            <a:r>
              <a:rPr lang="en-US" dirty="0"/>
              <a:t>Overrepresented Sequences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847528" y="908721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b="8113"/>
          <a:stretch>
            <a:fillRect/>
          </a:stretch>
        </p:blipFill>
        <p:spPr bwMode="auto">
          <a:xfrm>
            <a:off x="1847528" y="1628800"/>
            <a:ext cx="8401050" cy="4892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5"/>
          <p:cNvSpPr/>
          <p:nvPr/>
        </p:nvSpPr>
        <p:spPr>
          <a:xfrm>
            <a:off x="1919536" y="2204864"/>
            <a:ext cx="61206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6"/>
          <p:cNvSpPr/>
          <p:nvPr/>
        </p:nvSpPr>
        <p:spPr>
          <a:xfrm>
            <a:off x="3791744" y="2564904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7"/>
          <p:cNvSpPr/>
          <p:nvPr/>
        </p:nvSpPr>
        <p:spPr>
          <a:xfrm>
            <a:off x="4079776" y="2907528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8"/>
          <p:cNvSpPr/>
          <p:nvPr/>
        </p:nvSpPr>
        <p:spPr>
          <a:xfrm>
            <a:off x="1919536" y="3212976"/>
            <a:ext cx="309634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9"/>
          <p:cNvSpPr/>
          <p:nvPr/>
        </p:nvSpPr>
        <p:spPr>
          <a:xfrm>
            <a:off x="3774328" y="3528304"/>
            <a:ext cx="115212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0"/>
          <p:cNvSpPr/>
          <p:nvPr/>
        </p:nvSpPr>
        <p:spPr>
          <a:xfrm>
            <a:off x="3634080" y="3843632"/>
            <a:ext cx="129614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1"/>
          <p:cNvSpPr/>
          <p:nvPr/>
        </p:nvSpPr>
        <p:spPr>
          <a:xfrm>
            <a:off x="3675024" y="4162728"/>
            <a:ext cx="1255200" cy="188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2"/>
          <p:cNvSpPr/>
          <p:nvPr/>
        </p:nvSpPr>
        <p:spPr>
          <a:xfrm>
            <a:off x="3935760" y="4478056"/>
            <a:ext cx="93610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3"/>
          <p:cNvSpPr/>
          <p:nvPr/>
        </p:nvSpPr>
        <p:spPr>
          <a:xfrm>
            <a:off x="3647728" y="4783504"/>
            <a:ext cx="129614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4"/>
          <p:cNvSpPr/>
          <p:nvPr/>
        </p:nvSpPr>
        <p:spPr>
          <a:xfrm>
            <a:off x="3558304" y="5102600"/>
            <a:ext cx="1313560" cy="229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5"/>
          <p:cNvSpPr/>
          <p:nvPr/>
        </p:nvSpPr>
        <p:spPr>
          <a:xfrm>
            <a:off x="3637848" y="5390632"/>
            <a:ext cx="129614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6"/>
          <p:cNvSpPr/>
          <p:nvPr/>
        </p:nvSpPr>
        <p:spPr>
          <a:xfrm>
            <a:off x="3548424" y="6066000"/>
            <a:ext cx="129614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7"/>
          <p:cNvSpPr/>
          <p:nvPr/>
        </p:nvSpPr>
        <p:spPr>
          <a:xfrm>
            <a:off x="2423592" y="5692312"/>
            <a:ext cx="24482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5"/>
          <p:cNvSpPr/>
          <p:nvPr/>
        </p:nvSpPr>
        <p:spPr>
          <a:xfrm>
            <a:off x="8075885" y="2308230"/>
            <a:ext cx="940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Adapter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1" name="图片 20" descr="imagesCAIFWQ6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9201" y="3733800"/>
            <a:ext cx="58044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C6C5-5572-CC4B-865F-59F541DA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Session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44DE-A292-584E-A29B-954CEA73B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Explore raw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lvl="1"/>
            <a:r>
              <a:rPr lang="en-GB" dirty="0"/>
              <a:t>count how many reads do you have in a file.</a:t>
            </a:r>
          </a:p>
          <a:p>
            <a:pPr lvl="2"/>
            <a:r>
              <a:rPr lang="en-GB" dirty="0"/>
              <a:t>Hint: </a:t>
            </a:r>
            <a:r>
              <a:rPr lang="en-GB" b="1" dirty="0" err="1"/>
              <a:t>zcat</a:t>
            </a:r>
            <a:r>
              <a:rPr lang="en-GB" dirty="0"/>
              <a:t> </a:t>
            </a:r>
            <a:r>
              <a:rPr lang="en-GB" i="1" dirty="0" err="1"/>
              <a:t>yourfile.fastq.gz</a:t>
            </a:r>
            <a:r>
              <a:rPr lang="en-GB" b="1" dirty="0"/>
              <a:t> | head</a:t>
            </a:r>
          </a:p>
          <a:p>
            <a:pPr lvl="2"/>
            <a:r>
              <a:rPr lang="en-GB" b="1" dirty="0"/>
              <a:t>echo</a:t>
            </a:r>
            <a:r>
              <a:rPr lang="en-GB" dirty="0"/>
              <a:t> $(</a:t>
            </a:r>
            <a:r>
              <a:rPr lang="en-GB" b="1" dirty="0" err="1"/>
              <a:t>zcat</a:t>
            </a:r>
            <a:r>
              <a:rPr lang="en-GB" dirty="0"/>
              <a:t> </a:t>
            </a:r>
            <a:r>
              <a:rPr lang="en-GB" i="1" dirty="0" err="1"/>
              <a:t>raw_data.fastq.gz</a:t>
            </a:r>
            <a:r>
              <a:rPr lang="en-GB" dirty="0"/>
              <a:t> </a:t>
            </a:r>
            <a:r>
              <a:rPr lang="en-GB" b="1" dirty="0"/>
              <a:t>|</a:t>
            </a:r>
            <a:r>
              <a:rPr lang="en-GB" dirty="0"/>
              <a:t> </a:t>
            </a:r>
            <a:r>
              <a:rPr lang="en-GB" b="1" dirty="0" err="1"/>
              <a:t>wc</a:t>
            </a:r>
            <a:r>
              <a:rPr lang="en-GB" b="1" dirty="0"/>
              <a:t> -l</a:t>
            </a:r>
            <a:r>
              <a:rPr lang="en-GB" dirty="0"/>
              <a:t>) / 4 </a:t>
            </a:r>
            <a:r>
              <a:rPr lang="en-GB" b="1" dirty="0"/>
              <a:t>| </a:t>
            </a:r>
            <a:r>
              <a:rPr lang="en-GB" b="1" dirty="0" err="1"/>
              <a:t>bc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Run FASTQC program and check raw read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8F11-086E-ED45-AAF6-40E5BDC696EA}"/>
              </a:ext>
            </a:extLst>
          </p:cNvPr>
          <p:cNvSpPr/>
          <p:nvPr/>
        </p:nvSpPr>
        <p:spPr>
          <a:xfrm>
            <a:off x="1267307" y="5413334"/>
            <a:ext cx="453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galaxyproject.org</a:t>
            </a:r>
            <a:r>
              <a:rPr lang="en-GB" dirty="0"/>
              <a:t>/tutorials/</a:t>
            </a:r>
            <a:r>
              <a:rPr lang="en-GB" dirty="0" err="1"/>
              <a:t>rb_rnaseq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57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/>
              <a:t>Introduction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1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Understanding sequencing libraries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Raw quality analysis</a:t>
            </a:r>
          </a:p>
          <a:p>
            <a:r>
              <a:rPr lang="en-GB" sz="3200" dirty="0"/>
              <a:t>Session 2</a:t>
            </a:r>
          </a:p>
          <a:p>
            <a:pPr lvl="1"/>
            <a:r>
              <a:rPr lang="en-GB" sz="3200" dirty="0"/>
              <a:t>Alignment &amp; Quantification</a:t>
            </a:r>
          </a:p>
          <a:p>
            <a:r>
              <a:rPr lang="en-GB" sz="3200" dirty="0"/>
              <a:t>Session 3</a:t>
            </a:r>
          </a:p>
          <a:p>
            <a:pPr lvl="1"/>
            <a:r>
              <a:rPr lang="en-GB" sz="3200" dirty="0"/>
              <a:t>Downstream analysis &amp; visualization</a:t>
            </a:r>
          </a:p>
          <a:p>
            <a:r>
              <a:rPr lang="en-GB" sz="3200" dirty="0"/>
              <a:t>Session 4</a:t>
            </a:r>
          </a:p>
          <a:p>
            <a:pPr lvl="1"/>
            <a:r>
              <a:rPr lang="en-GB" sz="3200" dirty="0"/>
              <a:t>Application of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21185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FD5F-BD2A-844B-8976-3F504DC2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Alignment/Mapping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F22FE-4B7A-AE47-8A4F-D29BC8E0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3" y="1402162"/>
            <a:ext cx="11169902" cy="50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6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C4EB2-A885-154A-912D-BF4B7854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" y="900683"/>
            <a:ext cx="10040247" cy="55817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7CCBE0-9C72-EA4B-8E6D-1308FD31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88913"/>
            <a:ext cx="10440000" cy="1071087"/>
          </a:xfrm>
        </p:spPr>
        <p:txBody>
          <a:bodyPr/>
          <a:lstStyle/>
          <a:p>
            <a:r>
              <a:rPr lang="en-GB" dirty="0"/>
              <a:t>Alignment/Mapping</a:t>
            </a:r>
          </a:p>
        </p:txBody>
      </p:sp>
    </p:spTree>
    <p:extLst>
      <p:ext uri="{BB962C8B-B14F-4D97-AF65-F5344CB8AC3E}">
        <p14:creationId xmlns:p14="http://schemas.microsoft.com/office/powerpoint/2010/main" val="2392104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1077-D746-314B-BF82-122F8EBA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6BD84-C94B-4F45-B99B-45494EDBB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00" y="1259999"/>
            <a:ext cx="10368318" cy="36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3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9B57-E5FE-5249-877E-D0272E31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87EEC-6326-1040-BD3B-C468B087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22" y="1534887"/>
            <a:ext cx="118040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3731-E06F-1C42-A0C5-FB292620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3B0FA-DB98-BF4E-B767-F77B4A9A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5" y="981166"/>
            <a:ext cx="8629112" cy="56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890A-B24D-094A-97F7-4E9A2A6E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decade’s perspective on DNA</a:t>
            </a:r>
            <a:br>
              <a:rPr lang="en-US" dirty="0"/>
            </a:br>
            <a:r>
              <a:rPr lang="en-US" dirty="0"/>
              <a:t>sequencing technology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E3E9C-9661-4149-8A15-7203E0D3C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" y="1222469"/>
            <a:ext cx="8226246" cy="52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2F8F9-7032-E241-A30D-47F1A760B24B}"/>
              </a:ext>
            </a:extLst>
          </p:cNvPr>
          <p:cNvSpPr txBox="1"/>
          <p:nvPr/>
        </p:nvSpPr>
        <p:spPr>
          <a:xfrm>
            <a:off x="8152860" y="6429909"/>
            <a:ext cx="393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Elaine R. </a:t>
            </a:r>
            <a:r>
              <a:rPr lang="en-US" sz="1600" dirty="0" err="1"/>
              <a:t>Mardis</a:t>
            </a:r>
            <a:r>
              <a:rPr lang="en-US" sz="1600" dirty="0"/>
              <a:t>, Nature(2011) 470, 198-203</a:t>
            </a:r>
          </a:p>
        </p:txBody>
      </p:sp>
    </p:spTree>
    <p:extLst>
      <p:ext uri="{BB962C8B-B14F-4D97-AF65-F5344CB8AC3E}">
        <p14:creationId xmlns:p14="http://schemas.microsoft.com/office/powerpoint/2010/main" val="3109377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3B01-8CCD-F540-B5E2-47AF6C0F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Imperfect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94D59-1E20-584E-895B-5BF47EC8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1552709"/>
            <a:ext cx="10904604" cy="377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1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AFE5-62C0-AC4B-9975-2A953B6A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Imperfect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DACA6-C791-BC4C-896A-843DFF8F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260000"/>
            <a:ext cx="8514944" cy="55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0559-9376-264D-BC27-D98EB6CC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 by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3925-C624-4F4D-885E-AA198C28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2" y="1259999"/>
            <a:ext cx="9970263" cy="54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C40D-A85E-274B-A0A3-DFCD1392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Alignment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272CC6-C589-5148-98B1-EDFAE9F7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978" y="1260000"/>
            <a:ext cx="7886359" cy="54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19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BB4E-2711-7147-931C-8BD141AC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Alignment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AF210-720A-CF46-9AE2-9A93CF06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171535"/>
            <a:ext cx="7837714" cy="54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A1B9-7C8A-0F4C-A49F-3DEE8BE4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 mapping algorithm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6978-4C24-F246-9006-5D1F4893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2" y="1427843"/>
            <a:ext cx="6901429" cy="5241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818C1-5D9A-0640-8A5E-2F1A791CD5E2}"/>
              </a:ext>
            </a:extLst>
          </p:cNvPr>
          <p:cNvSpPr txBox="1"/>
          <p:nvPr/>
        </p:nvSpPr>
        <p:spPr>
          <a:xfrm>
            <a:off x="6282782" y="2367642"/>
            <a:ext cx="575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STAR's seed search</a:t>
            </a:r>
            <a:br>
              <a:rPr lang="en-GB" dirty="0"/>
            </a:br>
            <a:r>
              <a:rPr lang="en-GB" dirty="0"/>
              <a:t>Here a read is split between two consecutive exons. </a:t>
            </a:r>
          </a:p>
          <a:p>
            <a:r>
              <a:rPr lang="en-GB" dirty="0"/>
              <a:t>STAR starts to look for a </a:t>
            </a:r>
            <a:r>
              <a:rPr lang="en-GB" i="1" dirty="0"/>
              <a:t>maximum mappable prefix</a:t>
            </a:r>
            <a:r>
              <a:rPr lang="en-GB" dirty="0"/>
              <a:t> (MMP)</a:t>
            </a:r>
          </a:p>
          <a:p>
            <a:r>
              <a:rPr lang="en-GB" dirty="0"/>
              <a:t> from the beginning of the read until it can no longer match</a:t>
            </a:r>
          </a:p>
          <a:p>
            <a:r>
              <a:rPr lang="en-GB" dirty="0"/>
              <a:t> continuously. After this point it start to MMP for the </a:t>
            </a:r>
          </a:p>
          <a:p>
            <a:r>
              <a:rPr lang="en-GB" dirty="0"/>
              <a:t>unmatched portion of the read (</a:t>
            </a:r>
            <a:r>
              <a:rPr lang="en-GB" b="1" dirty="0"/>
              <a:t>a</a:t>
            </a:r>
            <a:r>
              <a:rPr lang="en-GB" dirty="0"/>
              <a:t>). In the case of </a:t>
            </a:r>
          </a:p>
          <a:p>
            <a:r>
              <a:rPr lang="en-GB" dirty="0"/>
              <a:t>mismatches (</a:t>
            </a:r>
            <a:r>
              <a:rPr lang="en-GB" b="1" dirty="0"/>
              <a:t>b</a:t>
            </a:r>
            <a:r>
              <a:rPr lang="en-GB" dirty="0"/>
              <a:t>) and </a:t>
            </a:r>
            <a:r>
              <a:rPr lang="en-GB" dirty="0" err="1"/>
              <a:t>unalignable</a:t>
            </a:r>
            <a:r>
              <a:rPr lang="en-GB" dirty="0"/>
              <a:t> regions (</a:t>
            </a:r>
            <a:r>
              <a:rPr lang="en-GB" b="1" dirty="0"/>
              <a:t>c</a:t>
            </a:r>
            <a:r>
              <a:rPr lang="en-GB" dirty="0"/>
              <a:t>) MMPs serve </a:t>
            </a:r>
          </a:p>
          <a:p>
            <a:r>
              <a:rPr lang="en-GB" dirty="0"/>
              <a:t>as anchors from which to extend alignments. </a:t>
            </a:r>
          </a:p>
          <a:p>
            <a:r>
              <a:rPr lang="en-GB" dirty="0"/>
              <a:t>Image from </a:t>
            </a:r>
            <a:r>
              <a:rPr lang="en-GB" dirty="0">
                <a:hlinkClick r:id="rId3"/>
              </a:rPr>
              <a:t>Dobin:2013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7457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1EC8-72F7-784E-A720-007DFD6D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need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065C-8F62-D04D-BB8A-B04AC1F1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Raw </a:t>
            </a:r>
            <a:r>
              <a:rPr lang="en-GB" sz="2800" dirty="0" err="1"/>
              <a:t>FastQ</a:t>
            </a:r>
            <a:r>
              <a:rPr lang="en-GB" sz="2800" dirty="0"/>
              <a:t> files</a:t>
            </a:r>
          </a:p>
          <a:p>
            <a:r>
              <a:rPr lang="en-GB" sz="2800" dirty="0"/>
              <a:t>Gene annotation file (GTF format)</a:t>
            </a:r>
          </a:p>
          <a:p>
            <a:r>
              <a:rPr lang="en-GB" sz="2800" dirty="0"/>
              <a:t>Reference genome (</a:t>
            </a:r>
            <a:r>
              <a:rPr lang="en-GB" sz="2800" dirty="0" err="1"/>
              <a:t>Fasta</a:t>
            </a:r>
            <a:r>
              <a:rPr lang="en-GB" sz="2800" dirty="0"/>
              <a:t> format)</a:t>
            </a:r>
          </a:p>
          <a:p>
            <a:pPr lvl="1"/>
            <a:r>
              <a:rPr lang="en-GB" dirty="0">
                <a:hlinkClick r:id="rId2"/>
              </a:rPr>
              <a:t>www.ensembl.org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916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1FDE-AEE1-704F-8D65-4AD701D7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transfer format (GTF file)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8362-C088-CB4C-9D0A-C272C9B4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7" y="1322387"/>
            <a:ext cx="8902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99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A0B2-5C18-4940-982D-1DF1125A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Fields in the GTF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FF285-FF67-EF43-8F3F-3688D06D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7" y="1260000"/>
            <a:ext cx="8902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701A-7EDC-3247-8DDF-B85E6F74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Alignment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3892-8674-1943-9F51-52C1E4B3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SAM/BAM format </a:t>
            </a:r>
          </a:p>
          <a:p>
            <a:r>
              <a:rPr lang="en-GB" sz="2800" dirty="0" err="1"/>
              <a:t>multiQC</a:t>
            </a:r>
            <a:r>
              <a:rPr lang="en-GB" sz="2800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80848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8E8C-0FF6-AE43-9B1A-AC82E6D1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Platforms</a:t>
            </a:r>
          </a:p>
        </p:txBody>
      </p:sp>
      <p:pic>
        <p:nvPicPr>
          <p:cNvPr id="4" name="Picture 3" descr="Screen Shot 2015-04-05 at 12.33.29 PM.png">
            <a:extLst>
              <a:ext uri="{FF2B5EF4-FFF2-40B4-BE49-F238E27FC236}">
                <a16:creationId xmlns:a16="http://schemas.microsoft.com/office/drawing/2014/main" id="{1953E922-E573-5347-B8A8-2D375B78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3" y="1155637"/>
            <a:ext cx="6368958" cy="1943491"/>
          </a:xfrm>
          <a:prstGeom prst="rect">
            <a:avLst/>
          </a:prstGeom>
        </p:spPr>
      </p:pic>
      <p:pic>
        <p:nvPicPr>
          <p:cNvPr id="5" name="Picture 4" descr="Screen Shot 2015-04-05 at 12.33.05 PM.png">
            <a:extLst>
              <a:ext uri="{FF2B5EF4-FFF2-40B4-BE49-F238E27FC236}">
                <a16:creationId xmlns:a16="http://schemas.microsoft.com/office/drawing/2014/main" id="{513F022A-C1B5-284D-AD1B-81B187C73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0" b="124"/>
          <a:stretch/>
        </p:blipFill>
        <p:spPr>
          <a:xfrm>
            <a:off x="2768423" y="3126910"/>
            <a:ext cx="7041225" cy="33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143" y="231864"/>
            <a:ext cx="8820000" cy="972768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SAM/BAM format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000" y="1219201"/>
            <a:ext cx="8229600" cy="4906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/>
              <a:t>Two section: header section, alignment section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0" y="5715001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http://samtools.sourceforge.net/SAM1.pdf</a:t>
            </a:r>
            <a:endParaRPr lang="zh-CN" alt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1"/>
            <a:ext cx="86106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646796"/>
            <a:ext cx="4648200" cy="221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0456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1909" y="256868"/>
            <a:ext cx="8820000" cy="94492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One example: SAM file</a:t>
            </a:r>
            <a:endParaRPr lang="zh-CN" altLang="en-US" sz="4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81201"/>
            <a:ext cx="89154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25"/>
          <p:cNvSpPr/>
          <p:nvPr/>
        </p:nvSpPr>
        <p:spPr>
          <a:xfrm>
            <a:off x="1905001" y="1447800"/>
            <a:ext cx="906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Read ID</a:t>
            </a:r>
            <a:endParaRPr lang="zh-CN" altLang="en-US" dirty="0"/>
          </a:p>
        </p:txBody>
      </p:sp>
      <p:sp>
        <p:nvSpPr>
          <p:cNvPr id="8" name="矩形 25"/>
          <p:cNvSpPr/>
          <p:nvPr/>
        </p:nvSpPr>
        <p:spPr>
          <a:xfrm>
            <a:off x="4495801" y="1447800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Flag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52600" y="563880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83= 1+2+16+64  </a:t>
            </a:r>
          </a:p>
          <a:p>
            <a:r>
              <a:rPr lang="en-US" altLang="zh-CN" dirty="0"/>
              <a:t>read paired; read mapped in proper pair; read reverse strand; first in pair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矩形 25"/>
          <p:cNvSpPr/>
          <p:nvPr/>
        </p:nvSpPr>
        <p:spPr>
          <a:xfrm>
            <a:off x="6019801" y="137160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pos</a:t>
            </a:r>
            <a:endParaRPr lang="zh-CN" altLang="en-US" dirty="0"/>
          </a:p>
        </p:txBody>
      </p:sp>
      <p:sp>
        <p:nvSpPr>
          <p:cNvPr id="11" name="矩形 25"/>
          <p:cNvSpPr/>
          <p:nvPr/>
        </p:nvSpPr>
        <p:spPr>
          <a:xfrm>
            <a:off x="6629401" y="1371600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MQ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7" idx="2"/>
          </p:cNvCxnSpPr>
          <p:nvPr/>
        </p:nvCxnSpPr>
        <p:spPr>
          <a:xfrm>
            <a:off x="2358394" y="1817132"/>
            <a:ext cx="3806" cy="16406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</p:cNvCxnSpPr>
          <p:nvPr/>
        </p:nvCxnSpPr>
        <p:spPr>
          <a:xfrm>
            <a:off x="4777288" y="1817132"/>
            <a:ext cx="175712" cy="16406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248400" y="1676400"/>
            <a:ext cx="76200" cy="3048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858000" y="1676400"/>
            <a:ext cx="76200" cy="3048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8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D500-FC65-134F-B8B2-4C1BCCBF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868300"/>
          </a:xfrm>
        </p:spPr>
        <p:txBody>
          <a:bodyPr>
            <a:normAutofit fontScale="90000"/>
          </a:bodyPr>
          <a:lstStyle/>
          <a:p>
            <a:r>
              <a:rPr lang="en-GB" dirty="0"/>
              <a:t>Assigning aligned reads to gene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21069-7E7A-D94E-B8D9-3A291A78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00" y="935738"/>
            <a:ext cx="6202655" cy="5562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1F223-EBA8-CB43-BE7A-59AC0AA6C35C}"/>
              </a:ext>
            </a:extLst>
          </p:cNvPr>
          <p:cNvSpPr txBox="1"/>
          <p:nvPr/>
        </p:nvSpPr>
        <p:spPr>
          <a:xfrm>
            <a:off x="8840331" y="6408448"/>
            <a:ext cx="31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subread.sourceforge.net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394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E2D2-EEB4-524E-A680-7F2C922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B592-8F57-BA46-A2B2-818742252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Alignment script (</a:t>
            </a:r>
            <a:r>
              <a:rPr lang="en-GB" sz="2800" dirty="0" err="1"/>
              <a:t>sbatch</a:t>
            </a:r>
            <a:r>
              <a:rPr lang="en-GB" sz="2800" dirty="0"/>
              <a:t> job submission)</a:t>
            </a:r>
          </a:p>
          <a:p>
            <a:r>
              <a:rPr lang="en-GB" sz="2800" dirty="0"/>
              <a:t>Explore alignment file</a:t>
            </a:r>
          </a:p>
          <a:p>
            <a:r>
              <a:rPr lang="en-GB" sz="2800" dirty="0"/>
              <a:t>Run </a:t>
            </a:r>
            <a:r>
              <a:rPr lang="en-GB" sz="2800" dirty="0" err="1"/>
              <a:t>multiQC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0897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/>
              <a:t>Introduction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1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Understanding sequencing libraries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Raw quality analysis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2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Alignment &amp; Quantification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3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Downstream analysis &amp; visualization</a:t>
            </a:r>
          </a:p>
          <a:p>
            <a:r>
              <a:rPr lang="en-GB" sz="3200" dirty="0"/>
              <a:t>Session 4</a:t>
            </a:r>
          </a:p>
          <a:p>
            <a:pPr lvl="1"/>
            <a:r>
              <a:rPr lang="en-GB" sz="3200" dirty="0"/>
              <a:t>Application of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876789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7EF5-5E35-B04E-AF63-13ACB2F7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F441B7-8F7E-744C-A71D-E54585E40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expression (protein coding, other RNAs)</a:t>
            </a:r>
          </a:p>
          <a:p>
            <a:r>
              <a:rPr lang="en-US" dirty="0"/>
              <a:t>Pathway analysis/</a:t>
            </a:r>
            <a:r>
              <a:rPr lang="en-US"/>
              <a:t>Functional annotation</a:t>
            </a:r>
            <a:endParaRPr lang="en-US" dirty="0"/>
          </a:p>
          <a:p>
            <a:r>
              <a:rPr lang="en-US" dirty="0"/>
              <a:t>Gene fusion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Novel transcribed regions</a:t>
            </a:r>
          </a:p>
          <a:p>
            <a:r>
              <a:rPr lang="en-US" dirty="0"/>
              <a:t>Allele-specific expression</a:t>
            </a:r>
          </a:p>
          <a:p>
            <a:r>
              <a:rPr lang="en-US" dirty="0"/>
              <a:t>RNA editing</a:t>
            </a:r>
          </a:p>
          <a:p>
            <a:r>
              <a:rPr lang="en-US" dirty="0"/>
              <a:t>SNPs, SNVs</a:t>
            </a:r>
          </a:p>
        </p:txBody>
      </p:sp>
    </p:spTree>
    <p:extLst>
      <p:ext uri="{BB962C8B-B14F-4D97-AF65-F5344CB8AC3E}">
        <p14:creationId xmlns:p14="http://schemas.microsoft.com/office/powerpoint/2010/main" val="64615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8C703E0-83BE-244D-8096-7F65C1690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95289"/>
            <a:ext cx="8229600" cy="928687"/>
          </a:xfrm>
          <a:noFill/>
        </p:spPr>
        <p:txBody>
          <a:bodyPr vert="horz" lIns="92160" tIns="46080" rIns="92160" bIns="46080" rtlCol="0" anchor="b" anchorCtr="0">
            <a:normAutofit/>
          </a:bodyPr>
          <a:lstStyle/>
          <a:p>
            <a: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>
                <a:ea typeface="ＭＳ Ｐゴシック" panose="020B0600070205080204" pitchFamily="34" charset="-128"/>
              </a:rPr>
              <a:t>Alternative Splicing (AS)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51D6A923-FB0E-E54E-9792-8A46013D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1"/>
            <a:ext cx="7772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8EC10175-537D-F745-8454-806962088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1" y="6265863"/>
            <a:ext cx="2316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Taken from [</a:t>
            </a:r>
            <a:r>
              <a:rPr lang="en-US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Graveley, 2001]</a:t>
            </a:r>
          </a:p>
        </p:txBody>
      </p:sp>
      <p:sp>
        <p:nvSpPr>
          <p:cNvPr id="34821" name="Text Box 5">
            <a:extLst>
              <a:ext uri="{FF2B5EF4-FFF2-40B4-BE49-F238E27FC236}">
                <a16:creationId xmlns:a16="http://schemas.microsoft.com/office/drawing/2014/main" id="{C74D3FC8-3F12-AC4C-A746-A9B6AE7BB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828801"/>
            <a:ext cx="78263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en-US">
                <a:latin typeface="Calibri" panose="020F0502020204030204" pitchFamily="34" charset="0"/>
              </a:rPr>
              <a:t>35% - 60% of human genes show AS</a:t>
            </a:r>
          </a:p>
          <a:p>
            <a:pPr>
              <a:buFontTx/>
              <a:buChar char="•"/>
            </a:pPr>
            <a:r>
              <a:rPr lang="en-US" altLang="en-US">
                <a:latin typeface="Calibri" panose="020F0502020204030204" pitchFamily="34" charset="0"/>
              </a:rPr>
              <a:t> some genes have a huge number of isoforms </a:t>
            </a:r>
            <a:br>
              <a:rPr lang="en-US" altLang="en-US">
                <a:latin typeface="Calibri" panose="020F0502020204030204" pitchFamily="34" charset="0"/>
              </a:rPr>
            </a:br>
            <a:r>
              <a:rPr lang="en-US" altLang="en-US">
                <a:latin typeface="Calibri" panose="020F0502020204030204" pitchFamily="34" charset="0"/>
              </a:rPr>
              <a:t>  (</a:t>
            </a:r>
            <a:r>
              <a:rPr lang="en-US" altLang="en-US" i="1">
                <a:latin typeface="Calibri" panose="020F0502020204030204" pitchFamily="34" charset="0"/>
              </a:rPr>
              <a:t>slo</a:t>
            </a:r>
            <a:r>
              <a:rPr lang="en-US" altLang="en-US">
                <a:latin typeface="Calibri" panose="020F0502020204030204" pitchFamily="34" charset="0"/>
              </a:rPr>
              <a:t> &gt;500, </a:t>
            </a:r>
            <a:r>
              <a:rPr lang="en-US" altLang="en-US" i="1">
                <a:latin typeface="Calibri" panose="020F0502020204030204" pitchFamily="34" charset="0"/>
              </a:rPr>
              <a:t>neurexin</a:t>
            </a:r>
            <a:r>
              <a:rPr lang="en-US" altLang="en-US">
                <a:latin typeface="Calibri" panose="020F0502020204030204" pitchFamily="34" charset="0"/>
              </a:rPr>
              <a:t> &gt;1000, </a:t>
            </a:r>
            <a:r>
              <a:rPr lang="en-US" altLang="en-US" i="1">
                <a:latin typeface="Calibri" panose="020F0502020204030204" pitchFamily="34" charset="0"/>
              </a:rPr>
              <a:t>DSCAM</a:t>
            </a:r>
            <a:r>
              <a:rPr lang="en-US" altLang="en-US">
                <a:latin typeface="Calibri" panose="020F0502020204030204" pitchFamily="34" charset="0"/>
              </a:rPr>
              <a:t> &gt; 38000)</a:t>
            </a:r>
            <a:endParaRPr lang="en-US" altLang="en-US" i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361F8CE3-E56F-FE42-9551-43089C4C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Other applications of mRNA-seq: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gene fusion</a:t>
            </a: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F6A50400-68F0-2B48-81BD-7926012C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19250"/>
            <a:ext cx="47625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4">
            <a:extLst>
              <a:ext uri="{FF2B5EF4-FFF2-40B4-BE49-F238E27FC236}">
                <a16:creationId xmlns:a16="http://schemas.microsoft.com/office/drawing/2014/main" id="{A81CB8A4-4C37-234B-8A80-F78E77865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65288"/>
            <a:ext cx="38862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Following the alignment of the short m-RNA reads to a reference genome, most reads will fall within a single exon, and a smaller but still large set would be expected to map to known exon-exon junctions. The remaining unmapped short reads can then be further analyzed to determine whether they match an exon-exon junction where the exons come from different genes. An alternative approach is using pair-end reads, when potentially a large number of paired reads would map each end to a different exon, giving better coverage of these events. Nonetheless, the end result consists of multiple and potentially novel combinations genes providing an ideal starting point for further validation.</a:t>
            </a:r>
          </a:p>
        </p:txBody>
      </p:sp>
      <p:sp>
        <p:nvSpPr>
          <p:cNvPr id="52229" name="TextBox 5">
            <a:extLst>
              <a:ext uri="{FF2B5EF4-FFF2-40B4-BE49-F238E27FC236}">
                <a16:creationId xmlns:a16="http://schemas.microsoft.com/office/drawing/2014/main" id="{83601788-1216-ED4C-8ACE-F487563B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581776"/>
            <a:ext cx="2514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latin typeface="Calibri" panose="020F0502020204030204" pitchFamily="34" charset="0"/>
              </a:rPr>
              <a:t>Acknowledgement: Wiki – mRNA-seq</a:t>
            </a:r>
          </a:p>
        </p:txBody>
      </p:sp>
    </p:spTree>
    <p:extLst>
      <p:ext uri="{BB962C8B-B14F-4D97-AF65-F5344CB8AC3E}">
        <p14:creationId xmlns:p14="http://schemas.microsoft.com/office/powerpoint/2010/main" val="2336295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/>
              <a:t>Introduction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1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Understanding sequencing libraries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Raw quality analysis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2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Alignment &amp; Quantification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Session 3</a:t>
            </a:r>
          </a:p>
          <a:p>
            <a:pPr lvl="1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Downstream analysis &amp; visualization</a:t>
            </a:r>
          </a:p>
          <a:p>
            <a:r>
              <a:rPr lang="en-GB" sz="3200" dirty="0"/>
              <a:t>Session 4</a:t>
            </a:r>
          </a:p>
          <a:p>
            <a:pPr lvl="1"/>
            <a:r>
              <a:rPr lang="en-GB" sz="3200" dirty="0"/>
              <a:t>Application of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545031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7BF1-34E4-FE45-84FF-55CAD8B3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of RNA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5DDB-2079-D745-A168-514050E1F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Differential expression (genes, different type of RNAs)</a:t>
            </a:r>
          </a:p>
          <a:p>
            <a:r>
              <a:rPr lang="en-GB" dirty="0"/>
              <a:t>Alternate splicing</a:t>
            </a:r>
          </a:p>
          <a:p>
            <a:r>
              <a:rPr lang="en-GB" dirty="0"/>
              <a:t>Gene fusions</a:t>
            </a:r>
          </a:p>
          <a:p>
            <a:r>
              <a:rPr lang="en-GB" dirty="0"/>
              <a:t>Copy number variation</a:t>
            </a:r>
          </a:p>
          <a:p>
            <a:r>
              <a:rPr lang="en-GB" dirty="0"/>
              <a:t>Variant calling</a:t>
            </a:r>
          </a:p>
          <a:p>
            <a:pPr lvl="1"/>
            <a:r>
              <a:rPr lang="en-GB" dirty="0"/>
              <a:t>SNPs/SNVs</a:t>
            </a:r>
          </a:p>
          <a:p>
            <a:pPr lvl="1"/>
            <a:r>
              <a:rPr lang="en-GB" dirty="0"/>
              <a:t>Indels</a:t>
            </a:r>
          </a:p>
          <a:p>
            <a:pPr lvl="1"/>
            <a:r>
              <a:rPr lang="en-GB" dirty="0"/>
              <a:t>GATK pipelines</a:t>
            </a:r>
          </a:p>
          <a:p>
            <a:r>
              <a:rPr lang="en-GB" dirty="0"/>
              <a:t>Integrative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58468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8C27-14D1-FE47-A567-80807015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generation sequencing pipeline</a:t>
            </a:r>
          </a:p>
        </p:txBody>
      </p:sp>
      <p:pic>
        <p:nvPicPr>
          <p:cNvPr id="4" name="Content Placeholder 3" descr="Screen Shot 2015-04-05 at 12.42.23 PM.png">
            <a:extLst>
              <a:ext uri="{FF2B5EF4-FFF2-40B4-BE49-F238E27FC236}">
                <a16:creationId xmlns:a16="http://schemas.microsoft.com/office/drawing/2014/main" id="{3CF398F4-9087-4741-A816-13F41A49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0" y="1260000"/>
            <a:ext cx="8228653" cy="43494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0CDE0-F972-B941-8509-672B8199FAA9}"/>
              </a:ext>
            </a:extLst>
          </p:cNvPr>
          <p:cNvSpPr/>
          <p:nvPr/>
        </p:nvSpPr>
        <p:spPr>
          <a:xfrm>
            <a:off x="5515970" y="6484421"/>
            <a:ext cx="6676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/mkim8/a-comparison-of-</a:t>
            </a:r>
            <a:r>
              <a:rPr lang="en-US" dirty="0" err="1"/>
              <a:t>ngs</a:t>
            </a:r>
            <a:r>
              <a:rPr lang="en-US" dirty="0"/>
              <a:t>-platforms</a:t>
            </a:r>
          </a:p>
        </p:txBody>
      </p:sp>
    </p:spTree>
    <p:extLst>
      <p:ext uri="{BB962C8B-B14F-4D97-AF65-F5344CB8AC3E}">
        <p14:creationId xmlns:p14="http://schemas.microsoft.com/office/powerpoint/2010/main" val="287424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8CD5-5453-7842-B462-37A7696C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Alternate splicing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A3EC-151C-0248-8E44-95FD3DF8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B9128-0B45-9440-934F-F3003095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7772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B7D3655C-D9E0-BA4D-BCB0-A5A65AFE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8800"/>
            <a:ext cx="78263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35% - 60% of human genes show AS</a:t>
            </a:r>
          </a:p>
          <a:p>
            <a:pPr>
              <a:buFontTx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 some genes have a huge number of isoforms </a:t>
            </a:r>
            <a:br>
              <a:rPr lang="en-US" altLang="en-US" dirty="0">
                <a:latin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</a:rPr>
              <a:t>  (</a:t>
            </a:r>
            <a:r>
              <a:rPr lang="en-US" altLang="en-US" i="1" dirty="0" err="1">
                <a:latin typeface="Calibri" panose="020F0502020204030204" pitchFamily="34" charset="0"/>
              </a:rPr>
              <a:t>slo</a:t>
            </a:r>
            <a:r>
              <a:rPr lang="en-US" altLang="en-US" dirty="0">
                <a:latin typeface="Calibri" panose="020F0502020204030204" pitchFamily="34" charset="0"/>
              </a:rPr>
              <a:t> &gt;500, </a:t>
            </a:r>
            <a:r>
              <a:rPr lang="en-US" altLang="en-US" i="1" dirty="0">
                <a:latin typeface="Calibri" panose="020F0502020204030204" pitchFamily="34" charset="0"/>
              </a:rPr>
              <a:t>neurexin</a:t>
            </a:r>
            <a:r>
              <a:rPr lang="en-US" altLang="en-US" dirty="0">
                <a:latin typeface="Calibri" panose="020F0502020204030204" pitchFamily="34" charset="0"/>
              </a:rPr>
              <a:t> &gt;1000, </a:t>
            </a:r>
            <a:r>
              <a:rPr lang="en-US" altLang="en-US" i="1" dirty="0">
                <a:latin typeface="Calibri" panose="020F0502020204030204" pitchFamily="34" charset="0"/>
              </a:rPr>
              <a:t>DSCAM</a:t>
            </a:r>
            <a:r>
              <a:rPr lang="en-US" altLang="en-US" dirty="0">
                <a:latin typeface="Calibri" panose="020F0502020204030204" pitchFamily="34" charset="0"/>
              </a:rPr>
              <a:t> &gt; 38000)</a:t>
            </a:r>
            <a:endParaRPr lang="en-US" altLang="en-US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194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4781-80DA-3644-8A5E-88CA6A40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fusion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ACD67E-6108-924C-A3A9-591A65D2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19250"/>
            <a:ext cx="47625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42A3B-7908-634E-AE7C-E2041F007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665288"/>
            <a:ext cx="38862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Following the alignment of the short m-RNA reads to a reference genome, most reads will fall within a single exon, and a smaller but still large set would be expected to map to known exon-exon junctions. The remaining unmapped short reads can then be further analyzed to determine whether they match an exon-exon junction where the exons come from different genes. An alternative approach is using pair-end reads, when potentially a large number of paired reads would map each end to a different exon, giving better coverage of these events. Nonetheless, the end result consists of multiple and potentially novel combinations genes providing an ideal starting point for further validation.</a:t>
            </a:r>
          </a:p>
        </p:txBody>
      </p:sp>
    </p:spTree>
    <p:extLst>
      <p:ext uri="{BB962C8B-B14F-4D97-AF65-F5344CB8AC3E}">
        <p14:creationId xmlns:p14="http://schemas.microsoft.com/office/powerpoint/2010/main" val="25876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C416-267E-7142-A403-8A86F559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Variant calling: GATK pipelines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6D48F-44C9-FE42-B96F-D996F251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453" y="1260000"/>
            <a:ext cx="7916341" cy="201684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874263-3009-D84B-A797-F7A3520F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7" y="3276845"/>
            <a:ext cx="9771796" cy="35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0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9623-B67E-4245-96DD-7E0343EC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Integrative analysis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BCEBAD90-B307-4A4B-9407-5BDA4B4F2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532" y="1260475"/>
            <a:ext cx="8158561" cy="5408613"/>
          </a:xfrm>
        </p:spPr>
      </p:pic>
    </p:spTree>
    <p:extLst>
      <p:ext uri="{BB962C8B-B14F-4D97-AF65-F5344CB8AC3E}">
        <p14:creationId xmlns:p14="http://schemas.microsoft.com/office/powerpoint/2010/main" val="1821120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cell RNA sequencing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Transcription from a single cell.</a:t>
            </a:r>
          </a:p>
          <a:p>
            <a:r>
              <a:rPr lang="en-GB" dirty="0"/>
              <a:t>Introduced in 2009.</a:t>
            </a:r>
          </a:p>
          <a:p>
            <a:r>
              <a:rPr lang="en-GB" dirty="0"/>
              <a:t>60 to 1 million cells studied.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70E6-FBEC-6C47-8FD7-B0D65294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00" y="2650435"/>
            <a:ext cx="7058962" cy="2752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838E7-FE78-0542-826B-64F31ADB0A20}"/>
              </a:ext>
            </a:extLst>
          </p:cNvPr>
          <p:cNvSpPr txBox="1"/>
          <p:nvPr/>
        </p:nvSpPr>
        <p:spPr>
          <a:xfrm>
            <a:off x="8799444" y="6488668"/>
            <a:ext cx="312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Nat. Methods. Tang et al.,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E98DA-8D42-AF44-9644-9F81F68A43E9}"/>
              </a:ext>
            </a:extLst>
          </p:cNvPr>
          <p:cNvSpPr txBox="1"/>
          <p:nvPr/>
        </p:nvSpPr>
        <p:spPr>
          <a:xfrm>
            <a:off x="2157523" y="5807631"/>
            <a:ext cx="7223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Why we study single cell gene expression?</a:t>
            </a:r>
          </a:p>
        </p:txBody>
      </p:sp>
    </p:spTree>
    <p:extLst>
      <p:ext uri="{BB962C8B-B14F-4D97-AF65-F5344CB8AC3E}">
        <p14:creationId xmlns:p14="http://schemas.microsoft.com/office/powerpoint/2010/main" val="10509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E9633-4984-2A4E-AD82-8F2C7D6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cell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98FE2-97B7-8E43-98B5-EADF734E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Identification of cell types.</a:t>
            </a:r>
          </a:p>
          <a:p>
            <a:r>
              <a:rPr lang="en-GB" dirty="0"/>
              <a:t>Sub population identification.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5F5E5-2604-8440-8042-519C8611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7605"/>
            <a:ext cx="5554453" cy="5538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29746-64B6-7D4A-8FD4-9DB589CF1034}"/>
              </a:ext>
            </a:extLst>
          </p:cNvPr>
          <p:cNvSpPr txBox="1"/>
          <p:nvPr/>
        </p:nvSpPr>
        <p:spPr>
          <a:xfrm>
            <a:off x="8627167" y="6488668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Nat. Methods. Sandberg et al., 2014</a:t>
            </a:r>
          </a:p>
        </p:txBody>
      </p:sp>
    </p:spTree>
    <p:extLst>
      <p:ext uri="{BB962C8B-B14F-4D97-AF65-F5344CB8AC3E}">
        <p14:creationId xmlns:p14="http://schemas.microsoft.com/office/powerpoint/2010/main" val="2493118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A222-6D2B-D84C-8B5B-36D3A52E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29" y="354665"/>
            <a:ext cx="8820000" cy="766672"/>
          </a:xfrm>
        </p:spPr>
        <p:txBody>
          <a:bodyPr>
            <a:normAutofit fontScale="90000"/>
          </a:bodyPr>
          <a:lstStyle/>
          <a:p>
            <a:r>
              <a:rPr lang="en-GB" dirty="0"/>
              <a:t>Take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F768A-7842-6A40-BDC6-53C844F8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29" y="1385235"/>
            <a:ext cx="762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09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909243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b="1" dirty="0"/>
              <a:t>References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8800" y="1524001"/>
            <a:ext cx="8610600" cy="4724399"/>
          </a:xfrm>
        </p:spPr>
        <p:txBody>
          <a:bodyPr>
            <a:normAutofit fontScale="40000" lnSpcReduction="20000"/>
          </a:bodyPr>
          <a:lstStyle/>
          <a:p>
            <a:pPr algn="just"/>
            <a:r>
              <a:rPr lang="en-US" altLang="zh-CN" sz="3800" dirty="0"/>
              <a:t>Garber M, </a:t>
            </a:r>
            <a:r>
              <a:rPr lang="en-US" altLang="zh-CN" sz="3800" dirty="0" err="1"/>
              <a:t>Grabherr</a:t>
            </a:r>
            <a:r>
              <a:rPr lang="en-US" altLang="zh-CN" sz="3800" dirty="0"/>
              <a:t> MG, </a:t>
            </a:r>
            <a:r>
              <a:rPr lang="en-US" altLang="zh-CN" sz="3800" dirty="0" err="1"/>
              <a:t>Guttman</a:t>
            </a:r>
            <a:r>
              <a:rPr lang="en-US" altLang="zh-CN" sz="3800" dirty="0"/>
              <a:t> M, </a:t>
            </a:r>
            <a:r>
              <a:rPr lang="en-US" altLang="zh-CN" sz="3800" dirty="0" err="1"/>
              <a:t>Trapnell</a:t>
            </a:r>
            <a:r>
              <a:rPr lang="en-US" altLang="zh-CN" sz="3800" dirty="0"/>
              <a:t> C. </a:t>
            </a:r>
            <a:r>
              <a:rPr lang="en-US" altLang="zh-CN" sz="3800" b="1" i="1" dirty="0"/>
              <a:t>Computational methods for transcriptome annotation and quantification using RNA-seq. </a:t>
            </a:r>
            <a:r>
              <a:rPr lang="en-US" altLang="zh-CN" sz="3800" dirty="0"/>
              <a:t>Nat Methods. 2011;8(6):469-77.</a:t>
            </a:r>
          </a:p>
          <a:p>
            <a:pPr algn="just"/>
            <a:endParaRPr lang="en-US" altLang="zh-CN" sz="3800" dirty="0"/>
          </a:p>
          <a:p>
            <a:pPr algn="just"/>
            <a:r>
              <a:rPr lang="en-US" altLang="zh-CN" sz="3800" dirty="0" err="1"/>
              <a:t>Oshlack</a:t>
            </a:r>
            <a:r>
              <a:rPr lang="en-US" altLang="zh-CN" sz="3800" dirty="0"/>
              <a:t> A, Robinson MD, Young MD. </a:t>
            </a:r>
            <a:r>
              <a:rPr lang="en-US" altLang="zh-CN" sz="3800" b="1" i="1" dirty="0"/>
              <a:t>From RNA-</a:t>
            </a:r>
            <a:r>
              <a:rPr lang="en-US" altLang="zh-CN" sz="3800" b="1" i="1" dirty="0" err="1"/>
              <a:t>seq</a:t>
            </a:r>
            <a:r>
              <a:rPr lang="en-US" altLang="zh-CN" sz="3800" b="1" i="1" dirty="0"/>
              <a:t> reads to differential expression results. </a:t>
            </a:r>
            <a:r>
              <a:rPr lang="en-US" altLang="zh-CN" sz="3800" dirty="0"/>
              <a:t>Genome Biol. 2010;11(12):220. </a:t>
            </a:r>
          </a:p>
          <a:p>
            <a:pPr algn="just"/>
            <a:endParaRPr lang="en-US" altLang="zh-CN" sz="3800" dirty="0"/>
          </a:p>
          <a:p>
            <a:pPr algn="just"/>
            <a:r>
              <a:rPr lang="en-US" altLang="zh-CN" sz="3800" dirty="0" err="1"/>
              <a:t>Ozsolak</a:t>
            </a:r>
            <a:r>
              <a:rPr lang="en-US" altLang="zh-CN" sz="3800" dirty="0"/>
              <a:t> F, </a:t>
            </a:r>
            <a:r>
              <a:rPr lang="en-US" altLang="zh-CN" sz="3800" dirty="0" err="1"/>
              <a:t>Milos</a:t>
            </a:r>
            <a:r>
              <a:rPr lang="en-US" altLang="zh-CN" sz="3800" dirty="0"/>
              <a:t> PM. </a:t>
            </a:r>
            <a:r>
              <a:rPr lang="en-US" altLang="zh-CN" sz="3800" b="1" i="1" dirty="0"/>
              <a:t>RNA sequencing: advances, challenges and opportunities. </a:t>
            </a:r>
            <a:r>
              <a:rPr lang="en-US" altLang="zh-CN" sz="3800" dirty="0"/>
              <a:t>Nat Rev Genet. 2011;12(2):87-98. </a:t>
            </a:r>
          </a:p>
          <a:p>
            <a:pPr algn="just"/>
            <a:endParaRPr lang="en-US" altLang="zh-CN" sz="3800" dirty="0"/>
          </a:p>
          <a:p>
            <a:pPr algn="just"/>
            <a:r>
              <a:rPr lang="en-US" altLang="zh-CN" sz="3800" dirty="0"/>
              <a:t> </a:t>
            </a:r>
            <a:r>
              <a:rPr lang="en-US" altLang="zh-CN" sz="3800" dirty="0" err="1"/>
              <a:t>Pepke</a:t>
            </a:r>
            <a:r>
              <a:rPr lang="en-US" altLang="zh-CN" sz="3800" dirty="0"/>
              <a:t> S, </a:t>
            </a:r>
            <a:r>
              <a:rPr lang="en-US" altLang="zh-CN" sz="3800" dirty="0" err="1"/>
              <a:t>Wold</a:t>
            </a:r>
            <a:r>
              <a:rPr lang="en-US" altLang="zh-CN" sz="3800" dirty="0"/>
              <a:t> B, </a:t>
            </a:r>
            <a:r>
              <a:rPr lang="en-US" altLang="zh-CN" sz="3800" dirty="0" err="1"/>
              <a:t>Mortazavi</a:t>
            </a:r>
            <a:r>
              <a:rPr lang="en-US" altLang="zh-CN" sz="3800" dirty="0"/>
              <a:t> A. </a:t>
            </a:r>
            <a:r>
              <a:rPr lang="en-US" altLang="zh-CN" sz="3800" b="1" i="1" dirty="0"/>
              <a:t>Computation for ChIP-</a:t>
            </a:r>
            <a:r>
              <a:rPr lang="en-US" altLang="zh-CN" sz="3800" b="1" i="1" dirty="0" err="1"/>
              <a:t>seq</a:t>
            </a:r>
            <a:r>
              <a:rPr lang="en-US" altLang="zh-CN" sz="3800" b="1" i="1" dirty="0"/>
              <a:t> and RNA-</a:t>
            </a:r>
            <a:r>
              <a:rPr lang="en-US" altLang="zh-CN" sz="3800" b="1" i="1" dirty="0" err="1"/>
              <a:t>seq</a:t>
            </a:r>
            <a:r>
              <a:rPr lang="en-US" altLang="zh-CN" sz="3800" b="1" i="1" dirty="0"/>
              <a:t> studies. </a:t>
            </a:r>
            <a:r>
              <a:rPr lang="en-US" altLang="zh-CN" sz="3800" dirty="0"/>
              <a:t>Nat Methods. 2009 ;6(11 </a:t>
            </a:r>
            <a:r>
              <a:rPr lang="en-US" altLang="zh-CN" sz="3800" dirty="0" err="1"/>
              <a:t>Suppl</a:t>
            </a:r>
            <a:r>
              <a:rPr lang="en-US" altLang="zh-CN" sz="3800" dirty="0"/>
              <a:t>):S22-32. </a:t>
            </a:r>
          </a:p>
          <a:p>
            <a:pPr algn="just"/>
            <a:endParaRPr lang="en-US" altLang="zh-CN" sz="3800" dirty="0"/>
          </a:p>
          <a:p>
            <a:pPr algn="just"/>
            <a:r>
              <a:rPr lang="en-US" altLang="zh-CN" sz="3800" dirty="0"/>
              <a:t>Wang Z, Gerstein M, Snyder M. </a:t>
            </a:r>
            <a:r>
              <a:rPr lang="en-US" altLang="zh-CN" sz="3800" b="1" i="1" dirty="0"/>
              <a:t>RNA-</a:t>
            </a:r>
            <a:r>
              <a:rPr lang="en-US" altLang="zh-CN" sz="3800" b="1" i="1" dirty="0" err="1"/>
              <a:t>Seq</a:t>
            </a:r>
            <a:r>
              <a:rPr lang="en-US" altLang="zh-CN" sz="3800" b="1" i="1" dirty="0"/>
              <a:t>: a revolutionary tool for </a:t>
            </a:r>
            <a:r>
              <a:rPr lang="en-US" altLang="zh-CN" sz="3800" b="1" i="1" dirty="0" err="1"/>
              <a:t>transcriptomics</a:t>
            </a:r>
            <a:r>
              <a:rPr lang="en-US" altLang="zh-CN" sz="3800" b="1" i="1" dirty="0"/>
              <a:t>. </a:t>
            </a:r>
            <a:r>
              <a:rPr lang="en-US" altLang="zh-CN" sz="3800" dirty="0"/>
              <a:t>Nat Rev Genet. 2009;10(1):57-63.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920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1905000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  <a:hlinkClick r:id="rId2"/>
              </a:rPr>
              <a:t>http://seqanswers.com/forums/showthread.php?t=43</a:t>
            </a:r>
          </a:p>
          <a:p>
            <a:pPr lvl="0"/>
            <a:r>
              <a:rPr lang="en" altLang="zh-CN" sz="2000" dirty="0"/>
              <a:t>        List software packages for next generation sequence analysis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  <a:hlinkClick r:id="rId3"/>
              </a:rPr>
              <a:t>http://manuals.bioinformatics.ucr.edu/home/ht-seq</a:t>
            </a:r>
          </a:p>
          <a:p>
            <a:pPr lvl="0"/>
            <a:r>
              <a:rPr lang="en" altLang="zh-CN" sz="2000" dirty="0"/>
              <a:t>        Give examples of R codes to deal with next generation sequence data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  <a:hlinkClick r:id="rId4"/>
              </a:rPr>
              <a:t>http://www.rna-seqblog.com/</a:t>
            </a:r>
          </a:p>
          <a:p>
            <a:pPr lvl="0"/>
            <a:r>
              <a:rPr lang="en" altLang="zh-CN" sz="2000" dirty="0"/>
              <a:t>        A blog publishes news related to RNA-Seq analysis.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  <a:hlinkClick r:id="rId5"/>
              </a:rPr>
              <a:t>http://www.bioconductor.org/help/workflows/high-throughput-sequencing</a:t>
            </a:r>
            <a:br>
              <a:rPr lang="en-US" altLang="zh-CN" sz="2000" u="sng" dirty="0">
                <a:solidFill>
                  <a:schemeClr val="hlink"/>
                </a:solidFill>
              </a:rPr>
            </a:br>
            <a:r>
              <a:rPr lang="en" altLang="zh-CN" sz="2000" dirty="0"/>
              <a:t>Give examples using bioconductor for sequence data analysi</a:t>
            </a:r>
            <a:r>
              <a:rPr lang="en-US" altLang="zh-CN" sz="2000" dirty="0"/>
              <a:t>s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</a:rPr>
              <a:t>http://www.bioconductor.org/help/workflows/high-throughput-sequencing</a:t>
            </a:r>
            <a:br>
              <a:rPr lang="en-US" altLang="zh-CN" sz="2000" dirty="0"/>
            </a:br>
            <a:r>
              <a:rPr lang="en-US" altLang="zh-CN" sz="2000" dirty="0"/>
              <a:t>w</a:t>
            </a:r>
            <a:r>
              <a:rPr lang="en-US" sz="2000" dirty="0"/>
              <a:t>alk you through an end-to-end RNA-Seq differential expression workflow, using DESeq2 along with other Bioconductor packages. </a:t>
            </a:r>
            <a:endParaRPr lang="en" altLang="zh-CN" sz="2000" u="sng" dirty="0"/>
          </a:p>
        </p:txBody>
      </p:sp>
      <p:sp>
        <p:nvSpPr>
          <p:cNvPr id="5" name="Shape 377"/>
          <p:cNvSpPr txBox="1">
            <a:spLocks noGrp="1"/>
          </p:cNvSpPr>
          <p:nvPr>
            <p:ph type="title"/>
          </p:nvPr>
        </p:nvSpPr>
        <p:spPr>
          <a:xfrm>
            <a:off x="1825388" y="490255"/>
            <a:ext cx="8229600" cy="73863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/>
          <a:p>
            <a:pPr>
              <a:buNone/>
            </a:pPr>
            <a:r>
              <a:rPr lang="en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70682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1295401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zh-CN" sz="2000" u="sng" dirty="0">
                <a:solidFill>
                  <a:schemeClr val="hlink"/>
                </a:solidFill>
                <a:hlinkClick r:id="rId2"/>
              </a:rPr>
              <a:t>https://www.youtube.com/watch?v=PMIF6zUeKko</a:t>
            </a:r>
            <a:endParaRPr lang="en-US" altLang="zh-CN" sz="2000" u="sng" dirty="0">
              <a:solidFill>
                <a:schemeClr val="hlink"/>
              </a:solidFill>
            </a:endParaRPr>
          </a:p>
          <a:p>
            <a:pPr marL="114300">
              <a:buClr>
                <a:schemeClr val="dk1"/>
              </a:buClr>
              <a:buSzPct val="166666"/>
            </a:pPr>
            <a:r>
              <a:rPr lang="en" altLang="zh-CN" sz="2000" dirty="0"/>
              <a:t>        </a:t>
            </a:r>
            <a:r>
              <a:rPr lang="en-US" sz="2000" dirty="0"/>
              <a:t>Next-Generation Sequencing Technologies - Elaine </a:t>
            </a:r>
            <a:r>
              <a:rPr lang="en-US" sz="2000" dirty="0" err="1"/>
              <a:t>Mardis</a:t>
            </a:r>
            <a:endParaRPr lang="en" altLang="zh-CN" sz="2000" dirty="0"/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zh-CN" sz="2000" u="sng" dirty="0">
                <a:solidFill>
                  <a:schemeClr val="hlink"/>
                </a:solidFill>
                <a:hlinkClick r:id="rId3"/>
              </a:rPr>
              <a:t>http://en.wikipedia.org/wiki/FASTQ_format</a:t>
            </a:r>
          </a:p>
          <a:p>
            <a:pPr marL="114300">
              <a:buClr>
                <a:schemeClr val="dk1"/>
              </a:buClr>
              <a:buSzPct val="166666"/>
            </a:pPr>
            <a:r>
              <a:rPr lang="en-US" altLang="zh-CN" sz="2000" dirty="0"/>
              <a:t>       FASTQ format</a:t>
            </a:r>
            <a:endParaRPr lang="en-US" altLang="zh-CN" sz="2000" dirty="0">
              <a:hlinkClick r:id="rId3"/>
            </a:endParaRP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zh-CN" sz="2000" u="sng" dirty="0">
                <a:solidFill>
                  <a:schemeClr val="hlink"/>
                </a:solidFill>
                <a:hlinkClick r:id="rId3"/>
              </a:rPr>
              <a:t>http://samtools.github.io/hts-specs/SAMv1.pdf</a:t>
            </a:r>
            <a:endParaRPr lang="en-US" altLang="zh-CN" sz="2000" u="sng" dirty="0">
              <a:solidFill>
                <a:schemeClr val="hlink"/>
              </a:solidFill>
            </a:endParaRPr>
          </a:p>
          <a:p>
            <a:pPr marL="114300">
              <a:buClr>
                <a:schemeClr val="dk1"/>
              </a:buClr>
              <a:buSzPct val="166666"/>
            </a:pPr>
            <a:r>
              <a:rPr lang="en" altLang="zh-CN" sz="2000" dirty="0"/>
              <a:t>        SAM format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altLang="zh-CN" sz="2000" u="sng" dirty="0">
                <a:solidFill>
                  <a:schemeClr val="hlink"/>
                </a:solidFill>
                <a:hlinkClick r:id="rId4"/>
              </a:rPr>
              <a:t>http://www.nature.com/nprot/journal/v8/n9/full/nprot.2013.099.html</a:t>
            </a:r>
            <a:endParaRPr lang="en-US" altLang="zh-CN" sz="2000" u="sng" dirty="0">
              <a:solidFill>
                <a:schemeClr val="hlink"/>
              </a:solidFill>
            </a:endParaRPr>
          </a:p>
          <a:p>
            <a:pPr marL="114300">
              <a:buClr>
                <a:schemeClr val="dk1"/>
              </a:buClr>
              <a:buSzPct val="166666"/>
            </a:pPr>
            <a:r>
              <a:rPr lang="en-US" altLang="zh-CN" sz="2000" dirty="0"/>
              <a:t>     Count-based differential expression analysis</a:t>
            </a:r>
          </a:p>
          <a:p>
            <a:pPr marL="457200" indent="-342900">
              <a:buClr>
                <a:schemeClr val="dk1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5"/>
              </a:rPr>
              <a:t>http://www.nature.com/nprot/journal/v7/n3/full/nprot.2012.016.html</a:t>
            </a:r>
            <a:endParaRPr lang="en-US" altLang="zh-CN" sz="2000" dirty="0"/>
          </a:p>
          <a:p>
            <a:pPr marL="114300">
              <a:buClr>
                <a:schemeClr val="dk1"/>
              </a:buClr>
              <a:buSzPct val="166666"/>
            </a:pPr>
            <a:r>
              <a:rPr lang="en-US" altLang="zh-CN" sz="2000" dirty="0"/>
              <a:t>     Differential expression analysis with </a:t>
            </a:r>
            <a:r>
              <a:rPr lang="en-US" altLang="zh-CN" sz="2000" dirty="0" err="1"/>
              <a:t>TopHat</a:t>
            </a:r>
            <a:r>
              <a:rPr lang="en-US" altLang="zh-CN" sz="2000" dirty="0"/>
              <a:t> and Cufflinks</a:t>
            </a:r>
            <a:endParaRPr lang="en" altLang="zh-CN" sz="2000" dirty="0"/>
          </a:p>
          <a:p>
            <a:pPr marL="457200" indent="-3429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altLang="zh-CN" sz="2000" u="sng" dirty="0">
                <a:solidFill>
                  <a:schemeClr val="hlink"/>
                </a:solidFill>
              </a:rPr>
              <a:t>http://www.bioconductor.org/help/workflows/high-throughput-sequencing</a:t>
            </a:r>
            <a:br>
              <a:rPr lang="en-US" altLang="zh-CN" sz="2000" dirty="0"/>
            </a:br>
            <a:r>
              <a:rPr lang="en-US" altLang="zh-CN" sz="2000" dirty="0"/>
              <a:t>w</a:t>
            </a:r>
            <a:r>
              <a:rPr lang="en-US" sz="2000" dirty="0"/>
              <a:t>alk you through an end-to-end RNA-Seq differential expression workflow, using DESeq2 along with other Bioconductor packages. </a:t>
            </a:r>
            <a:endParaRPr lang="en" altLang="zh-CN" sz="2000" u="sng" dirty="0"/>
          </a:p>
        </p:txBody>
      </p:sp>
      <p:sp>
        <p:nvSpPr>
          <p:cNvPr id="5" name="Shape 377"/>
          <p:cNvSpPr txBox="1">
            <a:spLocks noGrp="1"/>
          </p:cNvSpPr>
          <p:nvPr>
            <p:ph type="title"/>
          </p:nvPr>
        </p:nvSpPr>
        <p:spPr>
          <a:xfrm>
            <a:off x="2057400" y="366357"/>
            <a:ext cx="8229600" cy="73863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/>
          <a:p>
            <a:pPr>
              <a:buNone/>
            </a:pPr>
            <a:r>
              <a:rPr lang="en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81691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FF05-30EE-EC46-93B9-62E31F76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NGS technology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DE18B-32F7-9747-9F22-8C0AED0BB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12" y="3183589"/>
            <a:ext cx="838199" cy="190182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1D0117-63AC-DB44-8408-3E102CFFD59B}"/>
              </a:ext>
            </a:extLst>
          </p:cNvPr>
          <p:cNvCxnSpPr/>
          <p:nvPr/>
        </p:nvCxnSpPr>
        <p:spPr>
          <a:xfrm flipH="1">
            <a:off x="2308179" y="1825400"/>
            <a:ext cx="38100" cy="5105400"/>
          </a:xfrm>
          <a:prstGeom prst="line">
            <a:avLst/>
          </a:prstGeom>
          <a:ln cmpd="sng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F9FC9F-0E57-A64D-885C-A2E70A0BE9EA}"/>
              </a:ext>
            </a:extLst>
          </p:cNvPr>
          <p:cNvCxnSpPr/>
          <p:nvPr/>
        </p:nvCxnSpPr>
        <p:spPr>
          <a:xfrm flipH="1">
            <a:off x="3832179" y="1825400"/>
            <a:ext cx="38100" cy="5105400"/>
          </a:xfrm>
          <a:prstGeom prst="line">
            <a:avLst/>
          </a:prstGeom>
          <a:ln cmpd="sng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3A588-A530-0A41-AAA3-DAA8603527BF}"/>
              </a:ext>
            </a:extLst>
          </p:cNvPr>
          <p:cNvCxnSpPr/>
          <p:nvPr/>
        </p:nvCxnSpPr>
        <p:spPr>
          <a:xfrm flipH="1">
            <a:off x="5584779" y="1825400"/>
            <a:ext cx="38100" cy="5105400"/>
          </a:xfrm>
          <a:prstGeom prst="line">
            <a:avLst/>
          </a:prstGeom>
          <a:ln cmpd="sng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D373D5-60C2-5B49-AD4A-9F9BA46019C3}"/>
              </a:ext>
            </a:extLst>
          </p:cNvPr>
          <p:cNvSpPr/>
          <p:nvPr/>
        </p:nvSpPr>
        <p:spPr>
          <a:xfrm>
            <a:off x="2460579" y="2459057"/>
            <a:ext cx="12954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Genomics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WGS, WES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81FD4-1190-5849-B1AD-C20552781135}"/>
              </a:ext>
            </a:extLst>
          </p:cNvPr>
          <p:cNvSpPr/>
          <p:nvPr/>
        </p:nvSpPr>
        <p:spPr>
          <a:xfrm>
            <a:off x="2422479" y="4058960"/>
            <a:ext cx="1295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Transcriptomics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RNA-</a:t>
            </a:r>
            <a:r>
              <a:rPr lang="en-US" sz="1200" dirty="0" err="1">
                <a:solidFill>
                  <a:schemeClr val="tx1"/>
                </a:solidFill>
              </a:rPr>
              <a:t>Seq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B8D09B-001B-8548-A110-6C5C589397CF}"/>
              </a:ext>
            </a:extLst>
          </p:cNvPr>
          <p:cNvSpPr/>
          <p:nvPr/>
        </p:nvSpPr>
        <p:spPr>
          <a:xfrm>
            <a:off x="2384379" y="5613968"/>
            <a:ext cx="1371600" cy="652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Epigenomics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Bisulfite-</a:t>
            </a:r>
            <a:r>
              <a:rPr lang="en-US" sz="1200" dirty="0" err="1">
                <a:solidFill>
                  <a:schemeClr val="tx1"/>
                </a:solidFill>
              </a:rPr>
              <a:t>Seq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ChIP-Seq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990DB-034D-964A-A1A7-67CC8E36B9BB}"/>
              </a:ext>
            </a:extLst>
          </p:cNvPr>
          <p:cNvSpPr/>
          <p:nvPr/>
        </p:nvSpPr>
        <p:spPr>
          <a:xfrm>
            <a:off x="4157032" y="2149450"/>
            <a:ext cx="1097280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Small </a:t>
            </a:r>
            <a:r>
              <a:rPr lang="en-US" sz="1200" dirty="0" err="1">
                <a:solidFill>
                  <a:schemeClr val="tx1"/>
                </a:solidFill>
              </a:rPr>
              <a:t>indels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C34C0-8972-474C-ABC5-21B343A92014}"/>
              </a:ext>
            </a:extLst>
          </p:cNvPr>
          <p:cNvSpPr/>
          <p:nvPr/>
        </p:nvSpPr>
        <p:spPr>
          <a:xfrm>
            <a:off x="4136979" y="1787399"/>
            <a:ext cx="1097280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point mutation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2602F-819F-C648-BCAC-87B2CE45BFBB}"/>
              </a:ext>
            </a:extLst>
          </p:cNvPr>
          <p:cNvSpPr/>
          <p:nvPr/>
        </p:nvSpPr>
        <p:spPr>
          <a:xfrm>
            <a:off x="4148209" y="2522392"/>
            <a:ext cx="1097280" cy="4155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Copy number variation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1814C-A77E-F040-86D4-7EED1E9869EE}"/>
              </a:ext>
            </a:extLst>
          </p:cNvPr>
          <p:cNvSpPr/>
          <p:nvPr/>
        </p:nvSpPr>
        <p:spPr>
          <a:xfrm>
            <a:off x="4136979" y="3084003"/>
            <a:ext cx="1097280" cy="3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Structural variation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83985-A584-3B44-9065-E538A51105C9}"/>
              </a:ext>
            </a:extLst>
          </p:cNvPr>
          <p:cNvSpPr/>
          <p:nvPr/>
        </p:nvSpPr>
        <p:spPr>
          <a:xfrm>
            <a:off x="4165855" y="3654200"/>
            <a:ext cx="1097280" cy="4143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Differential expression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43A2C-6CA2-EB48-A2E8-93DB59F20360}"/>
              </a:ext>
            </a:extLst>
          </p:cNvPr>
          <p:cNvSpPr/>
          <p:nvPr/>
        </p:nvSpPr>
        <p:spPr>
          <a:xfrm>
            <a:off x="4153824" y="4182837"/>
            <a:ext cx="1097280" cy="22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Gene fusion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A9DA1-5E62-844D-BE7B-3076F5BD91CC}"/>
              </a:ext>
            </a:extLst>
          </p:cNvPr>
          <p:cNvSpPr/>
          <p:nvPr/>
        </p:nvSpPr>
        <p:spPr>
          <a:xfrm>
            <a:off x="4148209" y="4540909"/>
            <a:ext cx="1097280" cy="3778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Alternative splicing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9A56B-2AD9-BB4B-9DF4-E7F9D1200D69}"/>
              </a:ext>
            </a:extLst>
          </p:cNvPr>
          <p:cNvSpPr/>
          <p:nvPr/>
        </p:nvSpPr>
        <p:spPr>
          <a:xfrm>
            <a:off x="4153823" y="5062311"/>
            <a:ext cx="1097280" cy="188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RNA editing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C0A8-6D53-2C46-ACB0-312AFC37AF51}"/>
              </a:ext>
            </a:extLst>
          </p:cNvPr>
          <p:cNvSpPr/>
          <p:nvPr/>
        </p:nvSpPr>
        <p:spPr>
          <a:xfrm>
            <a:off x="4178690" y="5540944"/>
            <a:ext cx="1097280" cy="1889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Methylation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C35368-09F5-9343-A2DC-08D32C9C5E02}"/>
              </a:ext>
            </a:extLst>
          </p:cNvPr>
          <p:cNvSpPr/>
          <p:nvPr/>
        </p:nvSpPr>
        <p:spPr>
          <a:xfrm>
            <a:off x="4158636" y="5888607"/>
            <a:ext cx="1097280" cy="377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Histone modification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37231-8A6C-804B-8ED2-13F50BA45B42}"/>
              </a:ext>
            </a:extLst>
          </p:cNvPr>
          <p:cNvSpPr/>
          <p:nvPr/>
        </p:nvSpPr>
        <p:spPr>
          <a:xfrm>
            <a:off x="4178690" y="6401346"/>
            <a:ext cx="1097280" cy="377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Transcription Factor binding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C7B694-1ABF-7746-B8B6-D290373E9C14}"/>
              </a:ext>
            </a:extLst>
          </p:cNvPr>
          <p:cNvSpPr/>
          <p:nvPr/>
        </p:nvSpPr>
        <p:spPr>
          <a:xfrm>
            <a:off x="5660979" y="2846557"/>
            <a:ext cx="1371600" cy="478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Functional effect of mutation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3772E-1D4B-4D4D-AD43-2FF981775419}"/>
              </a:ext>
            </a:extLst>
          </p:cNvPr>
          <p:cNvSpPr/>
          <p:nvPr/>
        </p:nvSpPr>
        <p:spPr>
          <a:xfrm>
            <a:off x="5660979" y="4009758"/>
            <a:ext cx="1371600" cy="478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Network and pathway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9C693D-DFF1-5641-B1C8-342AD096C1E9}"/>
              </a:ext>
            </a:extLst>
          </p:cNvPr>
          <p:cNvSpPr/>
          <p:nvPr/>
        </p:nvSpPr>
        <p:spPr>
          <a:xfrm>
            <a:off x="5660979" y="5167519"/>
            <a:ext cx="1371600" cy="478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Integrative analysis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2C4045-5D6F-EF41-AB23-912B5A6B70CA}"/>
              </a:ext>
            </a:extLst>
          </p:cNvPr>
          <p:cNvCxnSpPr/>
          <p:nvPr/>
        </p:nvCxnSpPr>
        <p:spPr>
          <a:xfrm flipH="1">
            <a:off x="7108779" y="1825400"/>
            <a:ext cx="38100" cy="5105400"/>
          </a:xfrm>
          <a:prstGeom prst="line">
            <a:avLst/>
          </a:prstGeom>
          <a:ln cmpd="sng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68139F-E4CE-9241-ACCC-4DE716AB034E}"/>
              </a:ext>
            </a:extLst>
          </p:cNvPr>
          <p:cNvSpPr txBox="1"/>
          <p:nvPr/>
        </p:nvSpPr>
        <p:spPr>
          <a:xfrm>
            <a:off x="7413579" y="2213277"/>
            <a:ext cx="369332" cy="3879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vert" wrap="square" rtlCol="0">
            <a:spAutoFit/>
          </a:bodyPr>
          <a:lstStyle/>
          <a:p>
            <a:r>
              <a:rPr lang="en-US" sz="1200" dirty="0"/>
              <a:t>Further understanding of cancer and clinical applications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629FD-7DD7-C24A-974D-F493479470A0}"/>
              </a:ext>
            </a:extLst>
          </p:cNvPr>
          <p:cNvSpPr txBox="1"/>
          <p:nvPr/>
        </p:nvSpPr>
        <p:spPr>
          <a:xfrm>
            <a:off x="2574879" y="1444400"/>
            <a:ext cx="112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Technologies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E29700-A435-A243-86C2-603C99E999C4}"/>
              </a:ext>
            </a:extLst>
          </p:cNvPr>
          <p:cNvSpPr txBox="1"/>
          <p:nvPr/>
        </p:nvSpPr>
        <p:spPr>
          <a:xfrm>
            <a:off x="4219194" y="1444400"/>
            <a:ext cx="1230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A4B95B-961C-F94F-A7D4-DFA8202BF304}"/>
              </a:ext>
            </a:extLst>
          </p:cNvPr>
          <p:cNvSpPr txBox="1"/>
          <p:nvPr/>
        </p:nvSpPr>
        <p:spPr>
          <a:xfrm>
            <a:off x="5737179" y="1444400"/>
            <a:ext cx="240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and interpretation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853907-A448-A046-B9B6-51ECB1A4A76D}"/>
              </a:ext>
            </a:extLst>
          </p:cNvPr>
          <p:cNvSpPr txBox="1"/>
          <p:nvPr/>
        </p:nvSpPr>
        <p:spPr>
          <a:xfrm>
            <a:off x="1369716" y="14444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8D14BD-81CC-6744-8FEA-48EB93C28D28}"/>
              </a:ext>
            </a:extLst>
          </p:cNvPr>
          <p:cNvCxnSpPr>
            <a:stCxn id="4" idx="0"/>
          </p:cNvCxnSpPr>
          <p:nvPr/>
        </p:nvCxnSpPr>
        <p:spPr>
          <a:xfrm flipV="1">
            <a:off x="1901512" y="2730171"/>
            <a:ext cx="520967" cy="453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FC8B3E-40B4-6540-98CE-C51B291AAE5D}"/>
              </a:ext>
            </a:extLst>
          </p:cNvPr>
          <p:cNvCxnSpPr/>
          <p:nvPr/>
        </p:nvCxnSpPr>
        <p:spPr>
          <a:xfrm>
            <a:off x="2091810" y="4366108"/>
            <a:ext cx="279534" cy="681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66582-0985-5941-8C05-BEC04EAE3C9D}"/>
              </a:ext>
            </a:extLst>
          </p:cNvPr>
          <p:cNvCxnSpPr>
            <a:stCxn id="4" idx="2"/>
          </p:cNvCxnSpPr>
          <p:nvPr/>
        </p:nvCxnSpPr>
        <p:spPr>
          <a:xfrm>
            <a:off x="1901512" y="5085412"/>
            <a:ext cx="444767" cy="702388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B97F99-074D-C942-A3D2-2794C33E30CF}"/>
              </a:ext>
            </a:extLst>
          </p:cNvPr>
          <p:cNvCxnSpPr>
            <a:stCxn id="8" idx="3"/>
          </p:cNvCxnSpPr>
          <p:nvPr/>
        </p:nvCxnSpPr>
        <p:spPr>
          <a:xfrm flipV="1">
            <a:off x="3755979" y="2015999"/>
            <a:ext cx="304800" cy="67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7F00A5-5127-9A4F-9600-6F21D8A7BFEB}"/>
              </a:ext>
            </a:extLst>
          </p:cNvPr>
          <p:cNvCxnSpPr>
            <a:stCxn id="8" idx="3"/>
          </p:cNvCxnSpPr>
          <p:nvPr/>
        </p:nvCxnSpPr>
        <p:spPr>
          <a:xfrm flipV="1">
            <a:off x="3755979" y="2351828"/>
            <a:ext cx="304800" cy="335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7954DF-EF29-2945-8170-8DA7F6CE43A7}"/>
              </a:ext>
            </a:extLst>
          </p:cNvPr>
          <p:cNvCxnSpPr>
            <a:stCxn id="8" idx="3"/>
          </p:cNvCxnSpPr>
          <p:nvPr/>
        </p:nvCxnSpPr>
        <p:spPr>
          <a:xfrm>
            <a:off x="3755979" y="26876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968763-8956-AC47-93D2-4E8695255226}"/>
              </a:ext>
            </a:extLst>
          </p:cNvPr>
          <p:cNvCxnSpPr>
            <a:stCxn id="8" idx="3"/>
          </p:cNvCxnSpPr>
          <p:nvPr/>
        </p:nvCxnSpPr>
        <p:spPr>
          <a:xfrm>
            <a:off x="3755979" y="2687657"/>
            <a:ext cx="304800" cy="49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EF5497-6224-9745-B9D8-1DC1DAA3FD2F}"/>
              </a:ext>
            </a:extLst>
          </p:cNvPr>
          <p:cNvCxnSpPr>
            <a:stCxn id="9" idx="3"/>
          </p:cNvCxnSpPr>
          <p:nvPr/>
        </p:nvCxnSpPr>
        <p:spPr>
          <a:xfrm flipV="1">
            <a:off x="3717879" y="3959000"/>
            <a:ext cx="419100" cy="32856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E1CDC1-C322-BE4D-843C-6FD8C3DDF6BA}"/>
              </a:ext>
            </a:extLst>
          </p:cNvPr>
          <p:cNvCxnSpPr/>
          <p:nvPr/>
        </p:nvCxnSpPr>
        <p:spPr>
          <a:xfrm flipV="1">
            <a:off x="3679779" y="4287560"/>
            <a:ext cx="381000" cy="957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8F58FA-FFD3-BE40-AD10-0523BD1123BE}"/>
              </a:ext>
            </a:extLst>
          </p:cNvPr>
          <p:cNvCxnSpPr/>
          <p:nvPr/>
        </p:nvCxnSpPr>
        <p:spPr>
          <a:xfrm>
            <a:off x="3717879" y="4306810"/>
            <a:ext cx="342900" cy="44226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7ACAFC-3E3F-754B-9853-4DFB693B42A6}"/>
              </a:ext>
            </a:extLst>
          </p:cNvPr>
          <p:cNvCxnSpPr/>
          <p:nvPr/>
        </p:nvCxnSpPr>
        <p:spPr>
          <a:xfrm>
            <a:off x="3698629" y="4287560"/>
            <a:ext cx="342900" cy="79785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B4CB42-6BBF-F640-9E89-3FC7069B08C0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3755979" y="5635400"/>
            <a:ext cx="422711" cy="3048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957EB4-5D59-864F-8ABE-3117161B5326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3755979" y="5940200"/>
            <a:ext cx="402657" cy="137319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1A610A-C3B4-B243-B1F7-2FBF57F704DB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>
            <a:off x="3755979" y="5940200"/>
            <a:ext cx="422711" cy="65005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008A6C8-853A-7D48-AFEC-8B9E1C42E350}"/>
              </a:ext>
            </a:extLst>
          </p:cNvPr>
          <p:cNvSpPr/>
          <p:nvPr/>
        </p:nvSpPr>
        <p:spPr>
          <a:xfrm>
            <a:off x="5275970" y="2956880"/>
            <a:ext cx="346909" cy="12878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0A5370B3-E899-0D40-A5CA-667FFC9EBF74}"/>
              </a:ext>
            </a:extLst>
          </p:cNvPr>
          <p:cNvSpPr/>
          <p:nvPr/>
        </p:nvSpPr>
        <p:spPr>
          <a:xfrm rot="3383223">
            <a:off x="5207098" y="3399257"/>
            <a:ext cx="724610" cy="10425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5650435-C98A-AD48-B7BC-FB15287A5A3C}"/>
              </a:ext>
            </a:extLst>
          </p:cNvPr>
          <p:cNvSpPr/>
          <p:nvPr/>
        </p:nvSpPr>
        <p:spPr>
          <a:xfrm rot="4588594">
            <a:off x="4609924" y="4124275"/>
            <a:ext cx="1848916" cy="12921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74CCCC62-7C8D-744E-BE9B-8486FD2848D7}"/>
              </a:ext>
            </a:extLst>
          </p:cNvPr>
          <p:cNvSpPr/>
          <p:nvPr/>
        </p:nvSpPr>
        <p:spPr>
          <a:xfrm>
            <a:off x="5329174" y="4178023"/>
            <a:ext cx="346909" cy="1287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5532E50-191E-6349-B798-0BC38103F447}"/>
              </a:ext>
            </a:extLst>
          </p:cNvPr>
          <p:cNvSpPr/>
          <p:nvPr/>
        </p:nvSpPr>
        <p:spPr>
          <a:xfrm rot="3383223">
            <a:off x="5108912" y="4839640"/>
            <a:ext cx="724610" cy="10425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11EDCE6-4F2A-4942-BBB0-0EB8CE2A86D0}"/>
              </a:ext>
            </a:extLst>
          </p:cNvPr>
          <p:cNvSpPr/>
          <p:nvPr/>
        </p:nvSpPr>
        <p:spPr>
          <a:xfrm rot="18478729">
            <a:off x="5267198" y="5836900"/>
            <a:ext cx="585991" cy="12869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57A898E-B9D5-4C44-AB05-EC1BBCFDCB48}"/>
              </a:ext>
            </a:extLst>
          </p:cNvPr>
          <p:cNvSpPr/>
          <p:nvPr/>
        </p:nvSpPr>
        <p:spPr>
          <a:xfrm rot="17368818" flipV="1">
            <a:off x="4860793" y="5184701"/>
            <a:ext cx="1419896" cy="12927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6E9F113C-FECC-864B-9B0F-A2D22497CA66}"/>
              </a:ext>
            </a:extLst>
          </p:cNvPr>
          <p:cNvSpPr/>
          <p:nvPr/>
        </p:nvSpPr>
        <p:spPr>
          <a:xfrm>
            <a:off x="7108779" y="3084003"/>
            <a:ext cx="261561" cy="995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DE461D71-62BA-AB4F-8E17-2693C94DB809}"/>
              </a:ext>
            </a:extLst>
          </p:cNvPr>
          <p:cNvSpPr/>
          <p:nvPr/>
        </p:nvSpPr>
        <p:spPr>
          <a:xfrm>
            <a:off x="7108779" y="4174959"/>
            <a:ext cx="261561" cy="995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C1E3211-BDE5-1045-BF19-6B3348C3A844}"/>
              </a:ext>
            </a:extLst>
          </p:cNvPr>
          <p:cNvSpPr/>
          <p:nvPr/>
        </p:nvSpPr>
        <p:spPr>
          <a:xfrm>
            <a:off x="7108779" y="5386813"/>
            <a:ext cx="261561" cy="995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14E1CE-65D4-9B47-9EA4-13A5C4C1BF6F}"/>
              </a:ext>
            </a:extLst>
          </p:cNvPr>
          <p:cNvSpPr/>
          <p:nvPr/>
        </p:nvSpPr>
        <p:spPr>
          <a:xfrm>
            <a:off x="8318632" y="6440616"/>
            <a:ext cx="3873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Shyr D, Liu Q. </a:t>
            </a:r>
            <a:r>
              <a:rPr lang="en-US" sz="1600" dirty="0" err="1"/>
              <a:t>Biol</a:t>
            </a:r>
            <a:r>
              <a:rPr lang="en-US" sz="1600" dirty="0"/>
              <a:t> </a:t>
            </a:r>
            <a:r>
              <a:rPr lang="en-US" sz="1600" dirty="0" err="1"/>
              <a:t>Proced</a:t>
            </a:r>
            <a:r>
              <a:rPr lang="en-US" sz="1600" dirty="0"/>
              <a:t> Online. (2013)15,4</a:t>
            </a:r>
          </a:p>
        </p:txBody>
      </p:sp>
    </p:spTree>
    <p:extLst>
      <p:ext uri="{BB962C8B-B14F-4D97-AF65-F5344CB8AC3E}">
        <p14:creationId xmlns:p14="http://schemas.microsoft.com/office/powerpoint/2010/main" val="3108134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6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4E0E-FB13-564D-A21C-4477D9C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RNA transcription &amp;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F512C-4798-8B48-8A5D-91CC8DA1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21" y="1562100"/>
            <a:ext cx="8826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C738-D7D5-9B4A-BB0D-1F033DCC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RNA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A22E-BE59-084B-8D27-4FCA6BAB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470A95-2F9D-C641-86B1-754CA5A4F4C4}"/>
              </a:ext>
            </a:extLst>
          </p:cNvPr>
          <p:cNvSpPr txBox="1">
            <a:spLocks/>
          </p:cNvSpPr>
          <p:nvPr/>
        </p:nvSpPr>
        <p:spPr>
          <a:xfrm>
            <a:off x="1185082" y="1794683"/>
            <a:ext cx="7010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Transcriptome profiling using 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1B0F4-C986-DE4C-948F-03B4CE0077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5034"/>
          <a:stretch/>
        </p:blipFill>
        <p:spPr>
          <a:xfrm>
            <a:off x="1185082" y="2404283"/>
            <a:ext cx="4762500" cy="329184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8754B9B-B9D9-B140-A575-79976D22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82" y="2737658"/>
            <a:ext cx="14097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A1E4760-EA5C-9E4A-A102-D1352D7FD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82" y="3604619"/>
            <a:ext cx="13620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C165807-3061-AC48-A98A-43745295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82" y="5205585"/>
            <a:ext cx="37242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A3AF9-0CF9-6348-96F1-000D7E13C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r="54996"/>
          <a:stretch/>
        </p:blipFill>
        <p:spPr>
          <a:xfrm>
            <a:off x="6151520" y="2791208"/>
            <a:ext cx="2106724" cy="17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8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87D8-8CF1-2A4B-86B0-7D159D0F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5912-26AE-704B-8482-098F2872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Library types</a:t>
            </a:r>
          </a:p>
          <a:p>
            <a:pPr lvl="1"/>
            <a:r>
              <a:rPr lang="en-GB" dirty="0"/>
              <a:t>Poly A selected</a:t>
            </a:r>
          </a:p>
          <a:p>
            <a:pPr lvl="1"/>
            <a:r>
              <a:rPr lang="en-GB" dirty="0"/>
              <a:t>rRNA depleted</a:t>
            </a:r>
          </a:p>
          <a:p>
            <a:r>
              <a:rPr lang="en-GB" dirty="0"/>
              <a:t>Sequencing depth </a:t>
            </a:r>
          </a:p>
          <a:p>
            <a:pPr lvl="1"/>
            <a:r>
              <a:rPr lang="en-GB" dirty="0"/>
              <a:t>High output kit (~400 million reads)</a:t>
            </a:r>
          </a:p>
          <a:p>
            <a:pPr lvl="1"/>
            <a:r>
              <a:rPr lang="en-GB" dirty="0"/>
              <a:t>Mid output kit (~ 130 million reads)</a:t>
            </a:r>
          </a:p>
          <a:p>
            <a:r>
              <a:rPr lang="en-GB" dirty="0"/>
              <a:t>Paired-end vs single-end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D5D5FA-462D-5D4D-865F-B596E554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67" y="4431917"/>
            <a:ext cx="8325134" cy="23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-template-ENG-nov2018-16-9" id="{0578B782-1F03-8B42-9F0E-C2666CDD1F1C}" vid="{28E8F85D-6129-E24F-B086-D2075CA2B8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7409</TotalTime>
  <Words>1551</Words>
  <Application>Microsoft Macintosh PowerPoint</Application>
  <PresentationFormat>Widescreen</PresentationFormat>
  <Paragraphs>283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Bodoni MT</vt:lpstr>
      <vt:lpstr>Calibri</vt:lpstr>
      <vt:lpstr>Calibri Light</vt:lpstr>
      <vt:lpstr>Courier New</vt:lpstr>
      <vt:lpstr>Helvetica Light</vt:lpstr>
      <vt:lpstr>Systemtypsnitt</vt:lpstr>
      <vt:lpstr>Times New Roman</vt:lpstr>
      <vt:lpstr>Office-tema</vt:lpstr>
      <vt:lpstr>PowerPoint Presentation</vt:lpstr>
      <vt:lpstr>Outline</vt:lpstr>
      <vt:lpstr>A decade’s perspective on DNA sequencing technology</vt:lpstr>
      <vt:lpstr>Sequencing Platforms</vt:lpstr>
      <vt:lpstr>Next generation sequencing pipeline</vt:lpstr>
      <vt:lpstr>NGS technology applications</vt:lpstr>
      <vt:lpstr>RNA transcription &amp; processing</vt:lpstr>
      <vt:lpstr>Overview of RNA sequencing</vt:lpstr>
      <vt:lpstr>Setting up experiment</vt:lpstr>
      <vt:lpstr>Sequencing depth</vt:lpstr>
      <vt:lpstr>Amount of sequence</vt:lpstr>
      <vt:lpstr>Platform and read depth options</vt:lpstr>
      <vt:lpstr>Library construction</vt:lpstr>
      <vt:lpstr>Library construction</vt:lpstr>
      <vt:lpstr>NextSeq500</vt:lpstr>
      <vt:lpstr>From reads to differential expression</vt:lpstr>
      <vt:lpstr>FASTQ files</vt:lpstr>
      <vt:lpstr>Sequencing QC</vt:lpstr>
      <vt:lpstr>FastQC</vt:lpstr>
      <vt:lpstr>Per base sequence quality</vt:lpstr>
      <vt:lpstr>Duplication level</vt:lpstr>
      <vt:lpstr>Overrepresented Sequences</vt:lpstr>
      <vt:lpstr>Exercise: Session 1 </vt:lpstr>
      <vt:lpstr>Outline</vt:lpstr>
      <vt:lpstr>Alignment/Mapping</vt:lpstr>
      <vt:lpstr>Alignment/Mapping</vt:lpstr>
      <vt:lpstr>Motivation</vt:lpstr>
      <vt:lpstr>Motivation</vt:lpstr>
      <vt:lpstr>Motivation</vt:lpstr>
      <vt:lpstr>Imperfect data</vt:lpstr>
      <vt:lpstr>Imperfect data</vt:lpstr>
      <vt:lpstr>Mapping by alignment</vt:lpstr>
      <vt:lpstr>Alignment strategies</vt:lpstr>
      <vt:lpstr>Alignment strategy</vt:lpstr>
      <vt:lpstr>STAR mapping algorithm </vt:lpstr>
      <vt:lpstr>What we need for alignment</vt:lpstr>
      <vt:lpstr>Gene transfer format (GTF file)</vt:lpstr>
      <vt:lpstr>Fields in the GTF file</vt:lpstr>
      <vt:lpstr>Alignment output</vt:lpstr>
      <vt:lpstr>SAM/BAM format</vt:lpstr>
      <vt:lpstr>One example: SAM file</vt:lpstr>
      <vt:lpstr>Assigning aligned reads to gene counts</vt:lpstr>
      <vt:lpstr>Exercise: Session 2</vt:lpstr>
      <vt:lpstr>Outline</vt:lpstr>
      <vt:lpstr>Application</vt:lpstr>
      <vt:lpstr>Alternative Splicing (AS)</vt:lpstr>
      <vt:lpstr>Other applications of mRNA-seq: gene fusion</vt:lpstr>
      <vt:lpstr>Outline</vt:lpstr>
      <vt:lpstr>Application of RNA sequencing</vt:lpstr>
      <vt:lpstr>Alternate splicing</vt:lpstr>
      <vt:lpstr>Gene fusion</vt:lpstr>
      <vt:lpstr>Variant calling: GATK pipelines</vt:lpstr>
      <vt:lpstr>Integrative analysis</vt:lpstr>
      <vt:lpstr>Single cell RNA sequencing</vt:lpstr>
      <vt:lpstr>Understanding cell types</vt:lpstr>
      <vt:lpstr>Take home</vt:lpstr>
      <vt:lpstr>References</vt:lpstr>
      <vt:lpstr>Resources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Yogita Sharma</dc:creator>
  <cp:lastModifiedBy>Yogita Sharma</cp:lastModifiedBy>
  <cp:revision>57</cp:revision>
  <dcterms:created xsi:type="dcterms:W3CDTF">2019-02-04T14:04:52Z</dcterms:created>
  <dcterms:modified xsi:type="dcterms:W3CDTF">2019-03-04T12:31:38Z</dcterms:modified>
</cp:coreProperties>
</file>